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28" r:id="rId3"/>
    <p:sldId id="327" r:id="rId4"/>
    <p:sldId id="326" r:id="rId5"/>
    <p:sldId id="274" r:id="rId6"/>
    <p:sldId id="284" r:id="rId7"/>
    <p:sldId id="283" r:id="rId8"/>
    <p:sldId id="269" r:id="rId9"/>
    <p:sldId id="268" r:id="rId10"/>
    <p:sldId id="286" r:id="rId11"/>
    <p:sldId id="287" r:id="rId12"/>
    <p:sldId id="288" r:id="rId13"/>
    <p:sldId id="289" r:id="rId14"/>
    <p:sldId id="291" r:id="rId15"/>
    <p:sldId id="292" r:id="rId16"/>
    <p:sldId id="276" r:id="rId17"/>
    <p:sldId id="279" r:id="rId18"/>
    <p:sldId id="285" r:id="rId19"/>
    <p:sldId id="293" r:id="rId20"/>
    <p:sldId id="294" r:id="rId21"/>
    <p:sldId id="295" r:id="rId22"/>
    <p:sldId id="296" r:id="rId23"/>
    <p:sldId id="277" r:id="rId24"/>
    <p:sldId id="280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29" r:id="rId37"/>
    <p:sldId id="330" r:id="rId38"/>
    <p:sldId id="331" r:id="rId39"/>
    <p:sldId id="332" r:id="rId40"/>
    <p:sldId id="278" r:id="rId41"/>
    <p:sldId id="281" r:id="rId42"/>
    <p:sldId id="308" r:id="rId43"/>
    <p:sldId id="309" r:id="rId44"/>
    <p:sldId id="310" r:id="rId45"/>
    <p:sldId id="311" r:id="rId46"/>
    <p:sldId id="317" r:id="rId47"/>
    <p:sldId id="318" r:id="rId48"/>
    <p:sldId id="319" r:id="rId49"/>
    <p:sldId id="314" r:id="rId50"/>
    <p:sldId id="315" r:id="rId51"/>
    <p:sldId id="316" r:id="rId52"/>
    <p:sldId id="312" r:id="rId53"/>
    <p:sldId id="313" r:id="rId54"/>
    <p:sldId id="323" r:id="rId55"/>
    <p:sldId id="324" r:id="rId56"/>
    <p:sldId id="325" r:id="rId57"/>
    <p:sldId id="320" r:id="rId58"/>
    <p:sldId id="321" r:id="rId59"/>
    <p:sldId id="322" r:id="rId60"/>
    <p:sldId id="260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 autoAdjust="0"/>
    <p:restoredTop sz="94643"/>
  </p:normalViewPr>
  <p:slideViewPr>
    <p:cSldViewPr snapToGrid="0" snapToObjects="1">
      <p:cViewPr varScale="1">
        <p:scale>
          <a:sx n="159" d="100"/>
          <a:sy n="159" d="100"/>
        </p:scale>
        <p:origin x="18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62B9-943B-AF4F-9BFF-056397D53791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2388B-B1E2-684B-AF32-EBEAFA36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280883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Heading title goes here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154862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 dirty="0"/>
              <a:t>Day #XX Goes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97279" y="4198471"/>
            <a:ext cx="1548622" cy="318850"/>
          </a:xfrm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Email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154862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Subheading goes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41744"/>
          <a:stretch/>
        </p:blipFill>
        <p:spPr>
          <a:xfrm>
            <a:off x="358833" y="1956108"/>
            <a:ext cx="4773978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65032" r="1163"/>
          <a:stretch/>
        </p:blipFill>
        <p:spPr>
          <a:xfrm>
            <a:off x="6153325" y="2010742"/>
            <a:ext cx="2599760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58523" t="4031" r="35123"/>
          <a:stretch/>
        </p:blipFill>
        <p:spPr>
          <a:xfrm>
            <a:off x="513281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35518"/>
          <a:stretch/>
        </p:blipFill>
        <p:spPr>
          <a:xfrm>
            <a:off x="358832" y="1956108"/>
            <a:ext cx="5284235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1667" r="1163"/>
          <a:stretch/>
        </p:blipFill>
        <p:spPr>
          <a:xfrm>
            <a:off x="6663582" y="2010742"/>
            <a:ext cx="2089503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65018" t="4031" r="28628"/>
          <a:stretch/>
        </p:blipFill>
        <p:spPr>
          <a:xfrm>
            <a:off x="5643068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6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28664"/>
          <a:stretch/>
        </p:blipFill>
        <p:spPr>
          <a:xfrm>
            <a:off x="228600" y="2004633"/>
            <a:ext cx="5845956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9550" r="1163"/>
          <a:stretch/>
        </p:blipFill>
        <p:spPr>
          <a:xfrm>
            <a:off x="7315200" y="2059267"/>
            <a:ext cx="1483242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1572" r="20521"/>
          <a:stretch/>
        </p:blipFill>
        <p:spPr>
          <a:xfrm>
            <a:off x="6057900" y="1248149"/>
            <a:ext cx="1270000" cy="3477696"/>
          </a:xfrm>
          <a:prstGeom prst="rect">
            <a:avLst/>
          </a:prstGeom>
        </p:spPr>
      </p:pic>
      <p:pic>
        <p:nvPicPr>
          <p:cNvPr id="2" name="Picture 1" descr="CORE-Skills-ICONS-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9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20530"/>
          <a:stretch/>
        </p:blipFill>
        <p:spPr>
          <a:xfrm>
            <a:off x="249222" y="1956108"/>
            <a:ext cx="6512633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86214" r="1163"/>
          <a:stretch/>
        </p:blipFill>
        <p:spPr>
          <a:xfrm>
            <a:off x="7782369" y="2010742"/>
            <a:ext cx="97071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9609" t="4031" r="14037"/>
          <a:stretch/>
        </p:blipFill>
        <p:spPr>
          <a:xfrm>
            <a:off x="676185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9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76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14303"/>
          <a:stretch/>
        </p:blipFill>
        <p:spPr>
          <a:xfrm>
            <a:off x="226545" y="1956108"/>
            <a:ext cx="702289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2554" r="1163"/>
          <a:stretch/>
        </p:blipFill>
        <p:spPr>
          <a:xfrm>
            <a:off x="8284838" y="2010742"/>
            <a:ext cx="48313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6054" t="4031" r="7500"/>
          <a:stretch/>
        </p:blipFill>
        <p:spPr>
          <a:xfrm>
            <a:off x="7249435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12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7543"/>
          <a:stretch/>
        </p:blipFill>
        <p:spPr>
          <a:xfrm>
            <a:off x="226544" y="1956108"/>
            <a:ext cx="7576899" cy="177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92533" t="4031" r="1021"/>
          <a:stretch/>
        </p:blipFill>
        <p:spPr>
          <a:xfrm>
            <a:off x="7803443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" y="-4"/>
            <a:ext cx="799353" cy="7993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8014 CORE Skills Powerpoint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9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9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44324" y="217745"/>
            <a:ext cx="1838324" cy="53022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#goes here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/>
              <a:t>Aims &amp; Learning Outcomes – Day</a:t>
            </a:r>
            <a:endParaRPr lang="en-US" sz="2000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3037729"/>
            <a:ext cx="235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824" y="1741208"/>
            <a:ext cx="6185647" cy="1194733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Day &amp; Subtitle goes here in this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6" y="1739095"/>
            <a:ext cx="695007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6" y="1414124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 &amp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108"/>
          <a:stretch/>
        </p:blipFill>
        <p:spPr>
          <a:xfrm>
            <a:off x="228599" y="1432765"/>
            <a:ext cx="1664427" cy="2795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55" r="1163"/>
          <a:stretch/>
        </p:blipFill>
        <p:spPr>
          <a:xfrm>
            <a:off x="1893026" y="2145458"/>
            <a:ext cx="6760339" cy="1483170"/>
          </a:xfrm>
          <a:prstGeom prst="rect">
            <a:avLst/>
          </a:prstGeom>
        </p:spPr>
      </p:pic>
      <p:pic>
        <p:nvPicPr>
          <p:cNvPr id="2" name="Picture 1" descr="CORE-Skills-ICONS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9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037"/>
          <a:stretch/>
        </p:blipFill>
        <p:spPr>
          <a:xfrm>
            <a:off x="494901" y="1956108"/>
            <a:ext cx="106233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9618" r="1163"/>
          <a:stretch/>
        </p:blipFill>
        <p:spPr>
          <a:xfrm>
            <a:off x="2577745" y="2010742"/>
            <a:ext cx="6092188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3056" t="4031" r="80590"/>
          <a:stretch/>
        </p:blipFill>
        <p:spPr>
          <a:xfrm>
            <a:off x="155723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9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80579"/>
          <a:stretch/>
        </p:blipFill>
        <p:spPr>
          <a:xfrm>
            <a:off x="290798" y="2016798"/>
            <a:ext cx="1537045" cy="171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9081" r="1163"/>
          <a:stretch/>
        </p:blipFill>
        <p:spPr>
          <a:xfrm>
            <a:off x="4417485" y="2067694"/>
            <a:ext cx="4438242" cy="1608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9784" t="4031" r="61106"/>
          <a:stretch/>
        </p:blipFill>
        <p:spPr>
          <a:xfrm>
            <a:off x="1827843" y="1521236"/>
            <a:ext cx="2589642" cy="2816126"/>
          </a:xfrm>
          <a:prstGeom prst="rect">
            <a:avLst/>
          </a:prstGeom>
        </p:spPr>
      </p:pic>
      <p:pic>
        <p:nvPicPr>
          <p:cNvPr id="2" name="Picture 1" descr="CORE-Skills-ICONS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2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61577"/>
          <a:stretch/>
        </p:blipFill>
        <p:spPr>
          <a:xfrm>
            <a:off x="494901" y="1956108"/>
            <a:ext cx="3148714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5667" r="1163"/>
          <a:stretch/>
        </p:blipFill>
        <p:spPr>
          <a:xfrm>
            <a:off x="4664129" y="2010742"/>
            <a:ext cx="408895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39084" t="4031" r="54562"/>
          <a:stretch/>
        </p:blipFill>
        <p:spPr>
          <a:xfrm>
            <a:off x="364361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8 &amp;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58481" r="1163"/>
          <a:stretch/>
        </p:blipFill>
        <p:spPr>
          <a:xfrm>
            <a:off x="5763250" y="2161287"/>
            <a:ext cx="2932392" cy="157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5494" r="41614"/>
          <a:stretch/>
        </p:blipFill>
        <p:spPr>
          <a:xfrm>
            <a:off x="3680322" y="1115501"/>
            <a:ext cx="2082928" cy="3497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55" r="54650"/>
          <a:stretch/>
        </p:blipFill>
        <p:spPr>
          <a:xfrm>
            <a:off x="396271" y="2161287"/>
            <a:ext cx="3284051" cy="1573178"/>
          </a:xfrm>
          <a:prstGeom prst="rect">
            <a:avLst/>
          </a:prstGeom>
        </p:spPr>
      </p:pic>
      <p:pic>
        <p:nvPicPr>
          <p:cNvPr id="2" name="Picture 1" descr="CORE-Skills-ICONS-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1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9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9AB7-2694-6844-BEAA-6C3F0C8B5A76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97D3-08B8-C44B-9D82-A6B2C1629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8" r:id="rId4"/>
    <p:sldLayoutId id="2147483661" r:id="rId5"/>
    <p:sldLayoutId id="2147483660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2" r:id="rId12"/>
    <p:sldLayoutId id="2147483668" r:id="rId13"/>
    <p:sldLayoutId id="2147483669" r:id="rId14"/>
    <p:sldLayoutId id="2147483670" r:id="rId15"/>
    <p:sldLayoutId id="2147483657" r:id="rId16"/>
    <p:sldLayoutId id="214748367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chael.small@uwa.edu.a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104747/Introduction-to-Genetic-Algorithms-with-Python-Hel" TargetMode="External"/><Relationship Id="rId2" Type="http://schemas.openxmlformats.org/officeDocument/2006/relationships/hyperlink" Target="https://towardsdatascience.com/evolution-of-a-salesman-a-complete-genetic-algorithm-tutorial-for-python-6fe5d2b3ca35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03.11-working-with-time-series.html" TargetMode="External"/><Relationship Id="rId2" Type="http://schemas.openxmlformats.org/officeDocument/2006/relationships/hyperlink" Target="https://towardsdatascience.com/time-series-analysis-in-python-an-introduction-70d5a5b1d52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networkx.php" TargetMode="External"/><Relationship Id="rId2" Type="http://schemas.openxmlformats.org/officeDocument/2006/relationships/hyperlink" Target="http://networksciencebo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0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.png"/><Relationship Id="rId7" Type="http://schemas.openxmlformats.org/officeDocument/2006/relationships/image" Target="../media/image4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 1: Evolutionary Computing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Michael Small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Day 11: Special Data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97278" y="4198471"/>
            <a:ext cx="1855189" cy="3188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michael.small@uwa.edu.au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297279" y="3824825"/>
            <a:ext cx="3280882" cy="2216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CSIRO-UWA Chair of Complex Engineering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 Series and Networks</a:t>
            </a:r>
          </a:p>
        </p:txBody>
      </p:sp>
    </p:spTree>
    <p:extLst>
      <p:ext uri="{BB962C8B-B14F-4D97-AF65-F5344CB8AC3E}">
        <p14:creationId xmlns:p14="http://schemas.microsoft.com/office/powerpoint/2010/main" val="194463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AU" i="1" u="sng" dirty="0"/>
                  <a:t>Objective function </a:t>
                </a:r>
                <a:r>
                  <a:rPr lang="en-AU" dirty="0"/>
                  <a:t>--- the thing to be optimized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where we 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that makes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 as big/small as possible</a:t>
                </a:r>
              </a:p>
              <a:p>
                <a:pPr marL="0" indent="0">
                  <a:buNone/>
                </a:pPr>
                <a:r>
                  <a:rPr lang="en-AU" i="1" u="sng" dirty="0"/>
                  <a:t>Solution space </a:t>
                </a:r>
                <a14:m>
                  <m:oMath xmlns:m="http://schemas.openxmlformats.org/officeDocument/2006/math">
                    <m:r>
                      <a:rPr lang="en-AU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--- the set of all possible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AU" i="1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5" y="1266396"/>
                <a:ext cx="6950075" cy="944919"/>
              </a:xfrm>
              <a:blipFill>
                <a:blip r:embed="rId2"/>
                <a:stretch>
                  <a:fillRect l="-18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5" y="2419931"/>
            <a:ext cx="6950075" cy="216647"/>
          </a:xfrm>
        </p:spPr>
        <p:txBody>
          <a:bodyPr/>
          <a:lstStyle/>
          <a:p>
            <a:r>
              <a:rPr lang="en-US" dirty="0"/>
              <a:t>Genetic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A40F6C"/>
                  </a:buClr>
                  <a:buFont typeface="Arial"/>
                  <a:buChar char="•"/>
                  <a:defRPr sz="1400" kern="1200" baseline="0">
                    <a:solidFill>
                      <a:srgbClr val="0F1137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AU" dirty="0"/>
                  <a:t>Choose a collection of possible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Evaluate the fitness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Breed them, mutate them and apply evolutionary pressure (kill off less fit) to get a group of children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from the parents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children and repeat from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C8BC6494-E1DD-DC41-A991-C50DBF6D6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5" y="2636578"/>
                <a:ext cx="6950075" cy="1794966"/>
              </a:xfrm>
              <a:prstGeom prst="rect">
                <a:avLst/>
              </a:prstGeom>
              <a:blipFill>
                <a:blip r:embed="rId4"/>
                <a:stretch>
                  <a:fillRect l="-182" t="-704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94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8298987" cy="241087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AU" dirty="0"/>
              <a:t>Good for:</a:t>
            </a:r>
          </a:p>
          <a:p>
            <a:r>
              <a:rPr lang="en-AU" dirty="0"/>
              <a:t>difficult to evaluate objective functions </a:t>
            </a:r>
          </a:p>
          <a:p>
            <a:r>
              <a:rPr lang="en-AU" dirty="0"/>
              <a:t>high dimensional systems or non-smooth system</a:t>
            </a:r>
          </a:p>
          <a:p>
            <a:r>
              <a:rPr lang="en-AU" dirty="0"/>
              <a:t>discrete, categorical, or mixed variables</a:t>
            </a:r>
          </a:p>
          <a:p>
            <a:r>
              <a:rPr lang="en-AU" dirty="0" err="1"/>
              <a:t>paralellisation</a:t>
            </a:r>
            <a:endParaRPr lang="en-AU" dirty="0"/>
          </a:p>
          <a:p>
            <a:r>
              <a:rPr lang="en-AU" dirty="0"/>
              <a:t>problems when we don't know much about the objective</a:t>
            </a:r>
          </a:p>
          <a:p>
            <a:r>
              <a:rPr lang="en-AU" dirty="0"/>
              <a:t>“modular” problems</a:t>
            </a:r>
          </a:p>
          <a:p>
            <a:endParaRPr lang="en-AU" dirty="0"/>
          </a:p>
          <a:p>
            <a:pPr marL="0" indent="0">
              <a:buNone/>
            </a:pPr>
            <a:r>
              <a:rPr lang="en-US" dirty="0"/>
              <a:t>Bad for:</a:t>
            </a:r>
            <a:endParaRPr lang="en-AU" dirty="0"/>
          </a:p>
          <a:p>
            <a:r>
              <a:rPr lang="en-AU" dirty="0"/>
              <a:t>smooth problems (use calculus)</a:t>
            </a:r>
          </a:p>
          <a:p>
            <a:r>
              <a:rPr lang="en-AU" dirty="0"/>
              <a:t>stochastic/noisy objective functions</a:t>
            </a:r>
          </a:p>
          <a:p>
            <a:r>
              <a:rPr lang="en-AU" dirty="0"/>
              <a:t>very high dimensional systems</a:t>
            </a:r>
          </a:p>
          <a:p>
            <a:r>
              <a:rPr lang="en-AU" dirty="0"/>
              <a:t>poorly parametrised problems (the “genes” don't work)</a:t>
            </a:r>
          </a:p>
          <a:p>
            <a:r>
              <a:rPr lang="en-AU" dirty="0"/>
              <a:t>Binary/categorical objectives </a:t>
            </a:r>
          </a:p>
          <a:p>
            <a:r>
              <a:rPr lang="en-AU" dirty="0"/>
              <a:t>naiveté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3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Define/determine objective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Encode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as a gene consisting of building blocks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AU" dirty="0"/>
                  <a:t> where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=(−1)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…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is a sign bit and a sequence of 63 binary bits. 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Generate random initial population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AU" dirty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,… }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Compute the fitness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child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AU" dirty="0"/>
                  <a:t>select two parents at random with probability proportional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) (their fitness) and perform cross-over mutation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Randomly mutate each gene of each child with 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≪1.</m:t>
                    </m:r>
                  </m:oMath>
                </a14:m>
                <a:r>
                  <a:rPr lang="en-AU" dirty="0"/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Replace the parents with the offspring and repeat from 4.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923340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Implementation (example)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6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DIY is probably best, but if you insist:</a:t>
            </a:r>
          </a:p>
          <a:p>
            <a:r>
              <a:rPr lang="en-AU" dirty="0"/>
              <a:t>GAFT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/>
              <a:t>DEAP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pyevolve</a:t>
            </a:r>
            <a:r>
              <a:rPr lang="en-AU" dirty="0"/>
              <a:t> (on 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Pyvolution</a:t>
            </a:r>
            <a:r>
              <a:rPr lang="en-AU" dirty="0"/>
              <a:t> (</a:t>
            </a:r>
            <a:r>
              <a:rPr lang="en-AU" dirty="0" err="1"/>
              <a:t>pypl.org</a:t>
            </a:r>
            <a:r>
              <a:rPr lang="en-AU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2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Examine the provided code.</a:t>
            </a:r>
          </a:p>
          <a:p>
            <a:r>
              <a:rPr lang="en-AU" dirty="0"/>
              <a:t>What effect does mutation have on the speed of result?</a:t>
            </a:r>
          </a:p>
          <a:p>
            <a:r>
              <a:rPr lang="en-AU" dirty="0"/>
              <a:t>Modify to preserve the fittest</a:t>
            </a:r>
          </a:p>
          <a:p>
            <a:r>
              <a:rPr lang="en-AU" dirty="0"/>
              <a:t>2D optimisation problem</a:t>
            </a:r>
          </a:p>
          <a:p>
            <a:r>
              <a:rPr lang="en-AU" dirty="0"/>
              <a:t>optimise networks and/or time series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AU" dirty="0"/>
              <a:t>Travelling salesman in python </a:t>
            </a:r>
            <a:r>
              <a:rPr lang="en-AU" dirty="0">
                <a:hlinkClick r:id="rId2"/>
              </a:rPr>
              <a:t>https://towardsdatascience.com/evolution-of-a-salesman-a-complete-genetic-algorithm-tutorial-for-python-6fe5d2b3ca35</a:t>
            </a:r>
            <a:r>
              <a:rPr lang="en-AU" dirty="0"/>
              <a:t> </a:t>
            </a:r>
          </a:p>
          <a:p>
            <a:r>
              <a:rPr lang="en-AU" dirty="0"/>
              <a:t>Clinton Sheppard ``Genetic Algorithms with Python''.</a:t>
            </a:r>
          </a:p>
          <a:p>
            <a:r>
              <a:rPr lang="en-AU" dirty="0">
                <a:hlinkClick r:id="rId3"/>
              </a:rPr>
              <a:t>https://www.codeproject.com/Articles/1104747/Introduction-to-Genetic-Algorithms-with-Python-Hel</a:t>
            </a:r>
            <a:r>
              <a:rPr lang="en-AU" dirty="0"/>
              <a:t>  also by Clinton Sheppard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11.2 Time Series</a:t>
            </a:r>
          </a:p>
        </p:txBody>
      </p:sp>
    </p:spTree>
    <p:extLst>
      <p:ext uri="{BB962C8B-B14F-4D97-AF65-F5344CB8AC3E}">
        <p14:creationId xmlns:p14="http://schemas.microsoft.com/office/powerpoint/2010/main" val="429082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Given a history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what is the future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… and, how good are these predictions?</a:t>
                </a:r>
              </a:p>
              <a:p>
                <a:r>
                  <a:rPr lang="en-US" dirty="0"/>
                  <a:t>E.g. 5,-3,2,-1,1,0,1,1,2,3 --- what is next?</a:t>
                </a:r>
              </a:p>
              <a:p>
                <a:r>
                  <a:rPr lang="en-US" dirty="0"/>
                  <a:t>The objective is to build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B9BA754-2BA9-3443-92BC-0A4B6006F328}"/>
              </a:ext>
            </a:extLst>
          </p:cNvPr>
          <p:cNvSpPr txBox="1">
            <a:spLocks/>
          </p:cNvSpPr>
          <p:nvPr/>
        </p:nvSpPr>
        <p:spPr>
          <a:xfrm>
            <a:off x="463176" y="3834083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would you need prediction in your industry? Prediction of what?</a:t>
            </a:r>
          </a:p>
        </p:txBody>
      </p:sp>
    </p:spTree>
    <p:extLst>
      <p:ext uri="{BB962C8B-B14F-4D97-AF65-F5344CB8AC3E}">
        <p14:creationId xmlns:p14="http://schemas.microsoft.com/office/powerpoint/2010/main" val="105825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+…+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matrix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vectors: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Only question that remains is 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(and whether models like this are useful at all).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7634688" cy="2623678"/>
              </a:xfrm>
              <a:blipFill>
                <a:blip r:embed="rId2"/>
                <a:stretch>
                  <a:fillRect l="-166" t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Linear autoregressive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9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AU" dirty="0"/>
                  <a:t>Construct a library of past observations and the past-futures of those past observations. (I.e.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 the corresponding future was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dirty="0"/>
                  <a:t>).</a:t>
                </a:r>
              </a:p>
              <a:p>
                <a:pPr>
                  <a:buFont typeface="+mj-lt"/>
                  <a:buAutoNum type="arabicPeriod"/>
                </a:pPr>
                <a:r>
                  <a:rPr lang="en-AU" dirty="0"/>
                  <a:t>For each new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AU" dirty="0"/>
                  <a:t> find past similar observations and use their futures to predict the true future</a:t>
                </a:r>
              </a:p>
              <a:p>
                <a:pPr marL="0" indent="0">
                  <a:buNone/>
                </a:pPr>
                <a:r>
                  <a:rPr lang="en-AU" dirty="0"/>
                  <a:t>		I.e. </a:t>
                </a:r>
                <a:r>
                  <a:rPr lang="en-AU" dirty="0">
                    <a:latin typeface="American Typewriter" panose="02090604020004020304" pitchFamily="18" charset="77"/>
                  </a:rPr>
                  <a:t>(last time it was cloudy, cold and windy it also rained)</a:t>
                </a: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pPr marL="0" indent="0">
                  <a:buNone/>
                </a:pPr>
                <a:endParaRPr lang="en-AU" dirty="0">
                  <a:latin typeface="American Typewriter" panose="02090604020004020304" pitchFamily="18" charset="77"/>
                </a:endParaRPr>
              </a:p>
              <a:p>
                <a:r>
                  <a:rPr lang="en-AU" dirty="0"/>
                  <a:t>Also called </a:t>
                </a:r>
                <a:r>
                  <a:rPr lang="en-AU" i="1" dirty="0"/>
                  <a:t>machine learning/deep learning/artificial intelligence</a:t>
                </a:r>
                <a:r>
                  <a:rPr lang="en-AU" dirty="0"/>
                  <a:t>. </a:t>
                </a:r>
              </a:p>
              <a:p>
                <a:r>
                  <a:rPr lang="en-AU" dirty="0"/>
                  <a:t>Generalisation involve building more complex (or probabilistic) predictions by combining multiple similar points in the past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2"/>
              </a:xfrm>
              <a:blipFill>
                <a:blip r:embed="rId2"/>
                <a:stretch>
                  <a:fillRect l="-182" t="-415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Local modelling --- “Weather Forecasting”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23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1605600" y="195480"/>
            <a:ext cx="6508080" cy="44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tabLst>
                <a:tab pos="0" algn="l"/>
              </a:tabLst>
            </a:pPr>
            <a:r>
              <a:rPr lang="en-US" sz="2000" b="1" strike="noStrike" spc="-1">
                <a:solidFill>
                  <a:srgbClr val="0F1137"/>
                </a:solidFill>
                <a:latin typeface="Interstate-Regular"/>
                <a:ea typeface="DejaVu Sans"/>
              </a:rPr>
              <a:t>Delivering Data Science to Resources &amp; Energy</a:t>
            </a:r>
            <a:endParaRPr lang="en-AU" sz="2000" b="0" strike="noStrike" spc="-1">
              <a:latin typeface="Arial"/>
            </a:endParaRPr>
          </a:p>
        </p:txBody>
      </p:sp>
      <p:pic>
        <p:nvPicPr>
          <p:cNvPr id="7" name="Picture 4_1" descr="CORE Skills logo-small.png"/>
          <p:cNvPicPr/>
          <p:nvPr/>
        </p:nvPicPr>
        <p:blipFill>
          <a:blip r:embed="rId2"/>
          <a:stretch/>
        </p:blipFill>
        <p:spPr>
          <a:xfrm>
            <a:off x="326160" y="64080"/>
            <a:ext cx="875880" cy="763560"/>
          </a:xfrm>
          <a:prstGeom prst="rect">
            <a:avLst/>
          </a:prstGeom>
          <a:ln>
            <a:noFill/>
          </a:ln>
        </p:spPr>
      </p:pic>
      <p:pic>
        <p:nvPicPr>
          <p:cNvPr id="8" name="Picture 6_1" descr="A screen shot of a monitor&#10;&#10;Description automatically generated"/>
          <p:cNvPicPr/>
          <p:nvPr/>
        </p:nvPicPr>
        <p:blipFill>
          <a:blip r:embed="rId3"/>
          <a:stretch/>
        </p:blipFill>
        <p:spPr>
          <a:xfrm>
            <a:off x="0" y="1429920"/>
            <a:ext cx="9142920" cy="2001240"/>
          </a:xfrm>
          <a:prstGeom prst="rect">
            <a:avLst/>
          </a:prstGeom>
          <a:ln>
            <a:noFill/>
          </a:ln>
        </p:spPr>
      </p:pic>
      <p:pic>
        <p:nvPicPr>
          <p:cNvPr id="9" name="Picture 8_1" descr="A picture containing timeline&#10;&#10;Description automatically generated"/>
          <p:cNvPicPr/>
          <p:nvPr/>
        </p:nvPicPr>
        <p:blipFill>
          <a:blip r:embed="rId4"/>
          <a:stretch/>
        </p:blipFill>
        <p:spPr>
          <a:xfrm>
            <a:off x="1694160" y="3251160"/>
            <a:ext cx="7352640" cy="160920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1605600" y="518760"/>
            <a:ext cx="6248520" cy="22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100" b="1" strike="noStrike" spc="-1">
                <a:solidFill>
                  <a:srgbClr val="A40F6C"/>
                </a:solidFill>
                <a:latin typeface="Interstate-Regular"/>
                <a:ea typeface="DejaVu Sans"/>
              </a:rPr>
              <a:t>Virtual Leader Day and Professional Programs 2020 Perth and Brisbane</a:t>
            </a:r>
            <a:endParaRPr lang="en-AU" sz="1100" b="0" strike="noStrike" spc="-1">
              <a:latin typeface="Arial"/>
            </a:endParaRPr>
          </a:p>
        </p:txBody>
      </p:sp>
      <p:pic>
        <p:nvPicPr>
          <p:cNvPr id="11" name="Picture 10_1" descr="A CORE partnership logo (1).png"/>
          <p:cNvPicPr/>
          <p:nvPr/>
        </p:nvPicPr>
        <p:blipFill>
          <a:blip r:embed="rId5"/>
          <a:stretch/>
        </p:blipFill>
        <p:spPr>
          <a:xfrm>
            <a:off x="7861680" y="246240"/>
            <a:ext cx="1049040" cy="42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736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</p:spPr>
            <p:txBody>
              <a:bodyPr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choose/select/guess a set of nonlinear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data 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dirty="0"/>
                  <a:t>build a nonlinear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+mj-lt"/>
                  <a:buAutoNum type="arabicPeriod" startAt="4"/>
                </a:pPr>
                <a:r>
                  <a:rPr lang="en-US" dirty="0"/>
                  <a:t>then this can be written as matrices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buFont typeface="+mj-lt"/>
                  <a:buAutoNum type="arabicPeriod" startAt="4"/>
                </a:pPr>
                <a:r>
                  <a:rPr lang="en-US" i="1" dirty="0"/>
                  <a:t>but</a:t>
                </a:r>
                <a:r>
                  <a:rPr lang="en-US" dirty="0"/>
                  <a:t> we now need to make good choices of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792800"/>
              </a:xfrm>
              <a:blipFill>
                <a:blip r:embed="rId2"/>
                <a:stretch>
                  <a:fillRect l="-182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Nonlinear global models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FB6B97-DF46-3D46-A5B6-21E431BBD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92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An exercise for the reader…</a:t>
            </a:r>
          </a:p>
          <a:p>
            <a:r>
              <a:rPr lang="en-US" dirty="0"/>
              <a:t>Do this.</a:t>
            </a:r>
          </a:p>
          <a:p>
            <a:r>
              <a:rPr lang="en-AU" dirty="0"/>
              <a:t>Which prediction schemes work best?</a:t>
            </a:r>
          </a:p>
          <a:p>
            <a:r>
              <a:rPr lang="en-AU" dirty="0"/>
              <a:t>When and why?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Pythonification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H. </a:t>
            </a:r>
            <a:r>
              <a:rPr lang="en-US" dirty="0" err="1"/>
              <a:t>Kantz</a:t>
            </a:r>
            <a:r>
              <a:rPr lang="en-US" dirty="0"/>
              <a:t>, T. Schreiber. ``Nonlinear time series analysis'' CUP.</a:t>
            </a:r>
          </a:p>
          <a:p>
            <a:r>
              <a:rPr lang="en-US" dirty="0"/>
              <a:t>M. Small. ``Applied Nonlinear time series analysis'' World Scientific.</a:t>
            </a:r>
          </a:p>
          <a:p>
            <a:r>
              <a:rPr lang="en-US" dirty="0">
                <a:hlinkClick r:id="rId2"/>
              </a:rPr>
              <a:t>https://towardsdatascience.com/time-series-analysis-in-python-an-introduction-70d5a5b1d52a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https://jakevdp.github.io/PythonDataScienceHandbook/03.11-working-with-time-series.html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11.2 Time Series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5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 Networks</a:t>
            </a:r>
          </a:p>
        </p:txBody>
      </p:sp>
    </p:spTree>
    <p:extLst>
      <p:ext uri="{BB962C8B-B14F-4D97-AF65-F5344CB8AC3E}">
        <p14:creationId xmlns:p14="http://schemas.microsoft.com/office/powerpoint/2010/main" val="107731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Log into LinkedIn and go to Me-&gt;Settings and Privacy-&gt;Privacy-&gt;How LinkedIn uses your data-&gt;Getting a copy of your data</a:t>
            </a:r>
          </a:p>
          <a:p>
            <a:r>
              <a:rPr lang="en-US" dirty="0"/>
              <a:t>Enter your details and Download archive (it’ll take a while)</a:t>
            </a:r>
          </a:p>
          <a:p>
            <a:r>
              <a:rPr lang="en-US" dirty="0"/>
              <a:t>Credit: </a:t>
            </a:r>
            <a:r>
              <a:rPr lang="en-US" dirty="0" err="1"/>
              <a:t>towardsdatascience.com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Exploring your LinkedIn Network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DA1017-9B4A-7448-B774-44FBE3CCF0E2}"/>
              </a:ext>
            </a:extLst>
          </p:cNvPr>
          <p:cNvSpPr txBox="1">
            <a:spLocks/>
          </p:cNvSpPr>
          <p:nvPr/>
        </p:nvSpPr>
        <p:spPr>
          <a:xfrm>
            <a:off x="463176" y="3317414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You’ll need this file at the end of this session.</a:t>
            </a:r>
          </a:p>
        </p:txBody>
      </p:sp>
    </p:spTree>
    <p:extLst>
      <p:ext uri="{BB962C8B-B14F-4D97-AF65-F5344CB8AC3E}">
        <p14:creationId xmlns:p14="http://schemas.microsoft.com/office/powerpoint/2010/main" val="3276374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407789"/>
          </a:xfrm>
        </p:spPr>
        <p:txBody>
          <a:bodyPr/>
          <a:lstStyle/>
          <a:p>
            <a:r>
              <a:rPr lang="en-US" dirty="0"/>
              <a:t>Where do you have networks in your business?</a:t>
            </a:r>
            <a:endParaRPr lang="en-AU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7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4990567" cy="3044951"/>
          </a:xfrm>
        </p:spPr>
        <p:txBody>
          <a:bodyPr numCol="1">
            <a:normAutofit/>
          </a:bodyPr>
          <a:lstStyle/>
          <a:p>
            <a:r>
              <a:rPr lang="en-AU" dirty="0"/>
              <a:t>Degree sequence</a:t>
            </a:r>
          </a:p>
          <a:p>
            <a:r>
              <a:rPr lang="en-AU" dirty="0"/>
              <a:t>Degree histogram</a:t>
            </a:r>
          </a:p>
          <a:p>
            <a:r>
              <a:rPr lang="en-AU" dirty="0"/>
              <a:t>Path-length</a:t>
            </a:r>
          </a:p>
          <a:p>
            <a:r>
              <a:rPr lang="en-AU" dirty="0"/>
              <a:t>Clustering</a:t>
            </a:r>
          </a:p>
          <a:p>
            <a:r>
              <a:rPr lang="en-AU" dirty="0" err="1"/>
              <a:t>Assortativity</a:t>
            </a:r>
            <a:endParaRPr lang="en-AU" dirty="0"/>
          </a:p>
          <a:p>
            <a:r>
              <a:rPr lang="en-AU" dirty="0"/>
              <a:t>Betweenness Centrality</a:t>
            </a:r>
          </a:p>
          <a:p>
            <a:r>
              <a:rPr lang="en-AU" dirty="0"/>
              <a:t>Eigenvalue </a:t>
            </a:r>
            <a:r>
              <a:rPr lang="en-AU" dirty="0" err="1"/>
              <a:t>Centralitiy</a:t>
            </a:r>
            <a:endParaRPr lang="en-AU" dirty="0"/>
          </a:p>
          <a:p>
            <a:r>
              <a:rPr lang="en-AU" dirty="0"/>
              <a:t>Modularity and Communities</a:t>
            </a:r>
          </a:p>
          <a:p>
            <a:r>
              <a:rPr lang="en-AU" dirty="0"/>
              <a:t>Hubs and </a:t>
            </a:r>
            <a:r>
              <a:rPr lang="en-AU" dirty="0" err="1"/>
              <a:t>richclubs</a:t>
            </a:r>
            <a:endParaRPr lang="en-AU" dirty="0"/>
          </a:p>
          <a:p>
            <a:r>
              <a:rPr lang="en-AU" dirty="0"/>
              <a:t>Robustness and fragility</a:t>
            </a:r>
          </a:p>
          <a:p>
            <a:r>
              <a:rPr lang="en-AU" dirty="0"/>
              <a:t>Motifs and superfamily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Network Quantification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8EF44-947B-704A-AF6B-A5DECC984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80" y="1173570"/>
            <a:ext cx="4724544" cy="35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2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</p:spPr>
            <p:txBody>
              <a:bodyPr/>
              <a:lstStyle/>
              <a:p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be a binary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≔1</m:t>
                    </m:r>
                  </m:oMath>
                </a14:m>
                <a:r>
                  <a:rPr lang="en-AU" dirty="0"/>
                  <a:t> if and only if there is a link from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AU" dirty="0"/>
                  <a:t> to node-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AU" dirty="0"/>
                  <a:t> (otherwise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/>
                  <a:t>). Generalise to weighted networks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AU" dirty="0"/>
                  <a:t>  is the weight, and directed networks with an asymmetric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The graph Laplacian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AU" dirty="0"/>
                  <a:t> is defined so that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AU" dirty="0"/>
                  <a:t> except for the diagonal: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4261224" cy="3044952"/>
              </a:xfrm>
              <a:blipFill>
                <a:blip r:embed="rId2"/>
                <a:stretch>
                  <a:fillRect l="-298" t="-415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2A5DB-6FE4-8047-A380-29C09D64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310" y="1060667"/>
            <a:ext cx="4158247" cy="38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2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dirty="0"/>
                  <a:t>Compute the number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 (or the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AU" dirty="0"/>
                  <a:t>)with degree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199AD-A914-D544-825E-78475609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6" y="1129573"/>
            <a:ext cx="4749600" cy="38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55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51098" cy="3044952"/>
          </a:xfrm>
        </p:spPr>
        <p:txBody>
          <a:bodyPr/>
          <a:lstStyle/>
          <a:p>
            <a:r>
              <a:rPr lang="en-AU" i="1" u="sng" dirty="0"/>
              <a:t>Path-length</a:t>
            </a:r>
            <a:r>
              <a:rPr lang="en-AU" dirty="0"/>
              <a:t>: The path-length is the shortest path (number of edges traversed) between two nodes.</a:t>
            </a:r>
          </a:p>
          <a:p>
            <a:r>
              <a:rPr lang="en-AU" i="1" u="sng" dirty="0"/>
              <a:t>Diameter</a:t>
            </a:r>
            <a:r>
              <a:rPr lang="en-AU" dirty="0"/>
              <a:t>: The maximum path-length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Path-length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D47BA-A528-434D-8CCF-02261D96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81" y="951653"/>
            <a:ext cx="3878112" cy="4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5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 Timeline</a:t>
            </a:r>
          </a:p>
        </p:txBody>
      </p:sp>
      <p:pic>
        <p:nvPicPr>
          <p:cNvPr id="6" name="Picture 5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B4B0222F-618C-6346-B467-CE152A51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985"/>
            <a:ext cx="9144000" cy="3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9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Clustering</a:t>
            </a:r>
            <a:r>
              <a:rPr lang="en-AU" dirty="0"/>
              <a:t>: The number of triangles --- the probability of neighbours being neighbours.</a:t>
            </a:r>
          </a:p>
          <a:p>
            <a:r>
              <a:rPr lang="en-AU" i="1" u="sng" dirty="0" err="1"/>
              <a:t>Assortativity</a:t>
            </a:r>
            <a:r>
              <a:rPr lang="en-AU" dirty="0"/>
              <a:t>: The linear (Pearson) correlation between pairs of nodes with a give property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Clustering and </a:t>
            </a:r>
            <a:r>
              <a:rPr lang="en-US" dirty="0" err="1"/>
              <a:t>Assortativity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E1DF5B-B2A8-2F48-84AE-23698F8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79" y="1032199"/>
            <a:ext cx="4757975" cy="39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0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3491203" cy="3044952"/>
          </a:xfrm>
        </p:spPr>
        <p:txBody>
          <a:bodyPr/>
          <a:lstStyle/>
          <a:p>
            <a:r>
              <a:rPr lang="en-AU" i="1" u="sng" dirty="0"/>
              <a:t>Betweenness Centrality</a:t>
            </a:r>
            <a:r>
              <a:rPr lang="en-AU" dirty="0"/>
              <a:t>:  The number (fraction) of shorter paths passing through a given node</a:t>
            </a:r>
          </a:p>
          <a:p>
            <a:r>
              <a:rPr lang="en-AU" i="1" u="sng" dirty="0"/>
              <a:t>Eigenvalue Centrality</a:t>
            </a:r>
            <a:r>
              <a:rPr lang="en-AU" dirty="0"/>
              <a:t>: (AKA: Google's PageRank) Eigenvalue decomposition of the Laplacian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Centrality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1A322-DBBD-7045-BE0B-E2C40411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15" y="891909"/>
            <a:ext cx="3863594" cy="41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03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</p:spPr>
            <p:txBody>
              <a:bodyPr/>
              <a:lstStyle/>
              <a:p>
                <a:r>
                  <a:rPr lang="en-AU" i="1" u="sng" dirty="0"/>
                  <a:t>Communities</a:t>
                </a:r>
                <a:r>
                  <a:rPr lang="en-AU" dirty="0"/>
                  <a:t> should have more links between members than between communities.</a:t>
                </a:r>
              </a:p>
              <a:p>
                <a:r>
                  <a:rPr lang="en-AU" i="1" u="sng" dirty="0"/>
                  <a:t>Modularity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AU" dirty="0"/>
                  <a:t> measures this: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3491203" cy="3044952"/>
              </a:xfrm>
              <a:blipFill>
                <a:blip r:embed="rId2"/>
                <a:stretch>
                  <a:fillRect l="-364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A64B3-0CAB-E943-B139-7C37737AE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0" y="1522447"/>
            <a:ext cx="5435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27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</p:spPr>
            <p:txBody>
              <a:bodyPr numCol="2">
                <a:normAutofit/>
              </a:bodyPr>
              <a:lstStyle/>
              <a:p>
                <a:r>
                  <a:rPr lang="en-AU" i="1" u="sng" dirty="0"/>
                  <a:t>Hubs</a:t>
                </a:r>
                <a:r>
                  <a:rPr lang="en-AU" dirty="0"/>
                  <a:t> are nodes with the highest degree</a:t>
                </a:r>
              </a:p>
              <a:p>
                <a:r>
                  <a:rPr lang="en-AU" i="1" u="sng" dirty="0"/>
                  <a:t>Rich-club</a:t>
                </a:r>
                <a:r>
                  <a:rPr lang="en-AU" dirty="0"/>
                  <a:t> is the connection between the hub nodes and the tendency of hub nodes to be connected to one another</a:t>
                </a:r>
              </a:p>
              <a:p>
                <a:r>
                  <a:rPr lang="en-AU" i="1" u="sng" dirty="0"/>
                  <a:t>Giant component</a:t>
                </a:r>
                <a:r>
                  <a:rPr lang="en-AU" dirty="0"/>
                  <a:t>: The property that most of the nodes are connected (directly or indirectly) to one another.</a:t>
                </a:r>
              </a:p>
              <a:p>
                <a:r>
                  <a:rPr lang="en-AU" i="1" u="sng" dirty="0"/>
                  <a:t>Robustness</a:t>
                </a:r>
                <a:r>
                  <a:rPr lang="en-AU" dirty="0"/>
                  <a:t>:  The ability of a network to maintain it's giant component even after random removal of a relatively large number of edges (or, equivalently, nodes).</a:t>
                </a:r>
              </a:p>
              <a:p>
                <a:endParaRPr lang="en-AU" dirty="0"/>
              </a:p>
              <a:p>
                <a:r>
                  <a:rPr lang="en-AU" i="1" u="sng" dirty="0"/>
                  <a:t>Fragility</a:t>
                </a:r>
                <a:r>
                  <a:rPr lang="en-AU" dirty="0"/>
                  <a:t>: The corresponding inability of a network to maintain the rich club under targeted removal of edges (or nodes)</a:t>
                </a:r>
              </a:p>
              <a:p>
                <a:r>
                  <a:rPr lang="en-AU" i="1" u="sng" dirty="0"/>
                  <a:t>Motifs</a:t>
                </a:r>
                <a:r>
                  <a:rPr lang="en-AU" dirty="0"/>
                  <a:t>: The structure of interconnection in sub-graphs of particular size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Super-family</a:t>
                </a:r>
                <a:r>
                  <a:rPr lang="en-AU" dirty="0"/>
                  <a:t>: The relative frequency of all such sub-graphs for fixed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i="1" u="sng" dirty="0"/>
                  <a:t>Random Graph Theory</a:t>
                </a:r>
                <a:r>
                  <a:rPr lang="en-AU" dirty="0"/>
                  <a:t>, </a:t>
                </a:r>
                <a:r>
                  <a:rPr lang="en-AU" i="1" u="sng" dirty="0"/>
                  <a:t>Simplicial Complexes </a:t>
                </a:r>
                <a:r>
                  <a:rPr lang="en-AU" dirty="0"/>
                  <a:t>and </a:t>
                </a:r>
                <a:r>
                  <a:rPr lang="en-AU" i="1" u="sng" dirty="0"/>
                  <a:t>Persistent Homology</a:t>
                </a:r>
                <a:r>
                  <a:rPr lang="en-AU" dirty="0"/>
                  <a:t>: It’s complicated.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822571" cy="3044952"/>
              </a:xfrm>
              <a:blipFill>
                <a:blip r:embed="rId2"/>
                <a:stretch>
                  <a:fillRect l="-162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Pile Higher and Deeper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82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907853"/>
          </a:xfrm>
        </p:spPr>
        <p:txBody>
          <a:bodyPr/>
          <a:lstStyle/>
          <a:p>
            <a:r>
              <a:rPr lang="en-AU" dirty="0"/>
              <a:t>Why would </a:t>
            </a:r>
            <a:r>
              <a:rPr lang="en-AU" i="1" u="sng" dirty="0"/>
              <a:t>you</a:t>
            </a:r>
            <a:r>
              <a:rPr lang="en-AU" dirty="0"/>
              <a:t> need to know any of this stuff for your business?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2D07EB-ACE8-2248-9BB5-609DCDEEC314}"/>
              </a:ext>
            </a:extLst>
          </p:cNvPr>
          <p:cNvSpPr txBox="1">
            <a:spLocks/>
          </p:cNvSpPr>
          <p:nvPr/>
        </p:nvSpPr>
        <p:spPr>
          <a:xfrm>
            <a:off x="463176" y="2870525"/>
            <a:ext cx="6950075" cy="90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Everything  we've discussed here is implemented and easily usable within the </a:t>
            </a:r>
            <a:r>
              <a:rPr lang="en-AU" dirty="0" err="1">
                <a:latin typeface="American Typewriter" panose="02090604020004020304" pitchFamily="18" charset="77"/>
              </a:rPr>
              <a:t>networkx</a:t>
            </a:r>
            <a:r>
              <a:rPr lang="en-AU" dirty="0"/>
              <a:t> package. Refer to the notebook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EDCA58B-8D82-1942-808C-6EC63169958C}"/>
              </a:ext>
            </a:extLst>
          </p:cNvPr>
          <p:cNvSpPr txBox="1">
            <a:spLocks/>
          </p:cNvSpPr>
          <p:nvPr/>
        </p:nvSpPr>
        <p:spPr>
          <a:xfrm>
            <a:off x="463176" y="254555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Pythonification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0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712590"/>
          </a:xfrm>
        </p:spPr>
        <p:txBody>
          <a:bodyPr>
            <a:normAutofit/>
          </a:bodyPr>
          <a:lstStyle/>
          <a:p>
            <a:r>
              <a:rPr lang="en-AU" dirty="0"/>
              <a:t>C. Braham and M. Small. ``Complex networks untangle competitive advantage in Australian football''  </a:t>
            </a:r>
            <a:r>
              <a:rPr lang="en-AU" i="1" u="sng" dirty="0"/>
              <a:t>Chaos</a:t>
            </a:r>
            <a:r>
              <a:rPr lang="en-AU" dirty="0"/>
              <a:t> </a:t>
            </a:r>
            <a:r>
              <a:rPr lang="en-AU" b="1" dirty="0"/>
              <a:t>28</a:t>
            </a:r>
            <a:r>
              <a:rPr lang="en-AU" dirty="0"/>
              <a:t> (2018) 053105.</a:t>
            </a:r>
          </a:p>
          <a:p>
            <a:r>
              <a:rPr lang="en-AU" dirty="0" err="1"/>
              <a:t>Barabasi</a:t>
            </a:r>
            <a:r>
              <a:rPr lang="en-AU" dirty="0"/>
              <a:t>, </a:t>
            </a:r>
            <a:r>
              <a:rPr lang="en-AU" u="sng" dirty="0"/>
              <a:t>Network Science</a:t>
            </a:r>
            <a:r>
              <a:rPr lang="en-AU" dirty="0"/>
              <a:t>, </a:t>
            </a:r>
            <a:r>
              <a:rPr lang="en-AU" dirty="0">
                <a:hlinkClick r:id="rId2"/>
              </a:rPr>
              <a:t>http://networksciencebook.com/</a:t>
            </a:r>
            <a:r>
              <a:rPr lang="en-AU" dirty="0"/>
              <a:t> </a:t>
            </a:r>
          </a:p>
          <a:p>
            <a:r>
              <a:rPr lang="en-AU" dirty="0">
                <a:hlinkClick r:id="rId3"/>
              </a:rPr>
              <a:t>https://www.python-course.eu/networkx.php</a:t>
            </a:r>
            <a:r>
              <a:rPr lang="en-AU" dirty="0"/>
              <a:t> </a:t>
            </a:r>
          </a:p>
          <a:p>
            <a:r>
              <a:rPr lang="en-AU" dirty="0"/>
              <a:t>M. Small. </a:t>
            </a:r>
            <a:r>
              <a:rPr lang="en-AU" u="sng" dirty="0"/>
              <a:t>Dynamics of biological systems</a:t>
            </a:r>
            <a:r>
              <a:rPr lang="en-AU" dirty="0"/>
              <a:t> (network chapter).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 Networks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7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11.35 Case studies</a:t>
            </a:r>
          </a:p>
        </p:txBody>
      </p:sp>
    </p:spTree>
    <p:extLst>
      <p:ext uri="{BB962C8B-B14F-4D97-AF65-F5344CB8AC3E}">
        <p14:creationId xmlns:p14="http://schemas.microsoft.com/office/powerpoint/2010/main" val="274518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972466" cy="1794966"/>
          </a:xfrm>
        </p:spPr>
        <p:txBody>
          <a:bodyPr/>
          <a:lstStyle/>
          <a:p>
            <a:r>
              <a:rPr lang="en-US" dirty="0"/>
              <a:t>SAP-based maintenance work orders</a:t>
            </a:r>
          </a:p>
          <a:p>
            <a:r>
              <a:rPr lang="en-US" dirty="0" err="1"/>
              <a:t>Categorised</a:t>
            </a:r>
            <a:r>
              <a:rPr lang="en-US" dirty="0"/>
              <a:t> based on likely/possible coincidence</a:t>
            </a:r>
          </a:p>
          <a:p>
            <a:r>
              <a:rPr lang="en-US" dirty="0"/>
              <a:t>Clustered to groups and observe systemic cascading failure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Maintenance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75FA4-131E-4C41-BFD0-0B29A7FE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9045"/>
            <a:ext cx="4273158" cy="4491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3FB9D-5C5E-1C41-8045-972AF7F61581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93" b="95463" l="26250" r="74427">
                        <a14:foregroundMark x1="41458" y1="18333" x2="34375" y2="16111"/>
                        <a14:foregroundMark x1="34375" y1="16111" x2="32240" y2="17037"/>
                        <a14:foregroundMark x1="32240" y1="17037" x2="31823" y2="21389"/>
                        <a14:foregroundMark x1="31823" y1="21389" x2="27760" y2="36389"/>
                        <a14:foregroundMark x1="27760" y1="36389" x2="25833" y2="38519"/>
                        <a14:foregroundMark x1="25833" y1="38519" x2="25781" y2="47222"/>
                        <a14:foregroundMark x1="25781" y1="47222" x2="26563" y2="51389"/>
                        <a14:foregroundMark x1="26563" y1="51389" x2="30365" y2="56759"/>
                        <a14:foregroundMark x1="30365" y1="56759" x2="36042" y2="74167"/>
                        <a14:foregroundMark x1="36042" y1="74167" x2="38229" y2="73889"/>
                        <a14:foregroundMark x1="38229" y1="73889" x2="41354" y2="68796"/>
                        <a14:foregroundMark x1="36354" y1="51944" x2="36354" y2="51944"/>
                        <a14:foregroundMark x1="30104" y1="53426" x2="27760" y2="53704"/>
                        <a14:foregroundMark x1="27760" y1="53704" x2="26458" y2="57037"/>
                        <a14:foregroundMark x1="26458" y1="57037" x2="25885" y2="62315"/>
                        <a14:foregroundMark x1="25885" y1="62315" x2="26250" y2="67407"/>
                        <a14:foregroundMark x1="26250" y1="67407" x2="28125" y2="70926"/>
                        <a14:foregroundMark x1="28125" y1="70926" x2="36927" y2="78796"/>
                        <a14:foregroundMark x1="36927" y1="78796" x2="39531" y2="78796"/>
                        <a14:foregroundMark x1="39531" y1="78796" x2="45208" y2="74722"/>
                        <a14:foregroundMark x1="34427" y1="62500" x2="30365" y2="72130"/>
                        <a14:foregroundMark x1="30365" y1="72130" x2="29323" y2="76944"/>
                        <a14:foregroundMark x1="29323" y1="76944" x2="30573" y2="82500"/>
                        <a14:foregroundMark x1="30573" y1="82500" x2="32604" y2="84444"/>
                        <a14:foregroundMark x1="32604" y1="84444" x2="36875" y2="81111"/>
                        <a14:foregroundMark x1="36875" y1="81111" x2="40417" y2="73796"/>
                        <a14:foregroundMark x1="40417" y1="73796" x2="40625" y2="73333"/>
                        <a14:foregroundMark x1="36458" y1="76759" x2="38438" y2="87685"/>
                        <a14:foregroundMark x1="38438" y1="87685" x2="40729" y2="90741"/>
                        <a14:foregroundMark x1="40729" y1="90741" x2="49688" y2="92130"/>
                        <a14:foregroundMark x1="49688" y1="92130" x2="52812" y2="91389"/>
                        <a14:foregroundMark x1="52812" y1="91389" x2="54844" y2="89815"/>
                        <a14:foregroundMark x1="54844" y1="89815" x2="57240" y2="85833"/>
                        <a14:foregroundMark x1="48073" y1="92130" x2="49948" y2="94352"/>
                        <a14:foregroundMark x1="49948" y1="94352" x2="51510" y2="91667"/>
                        <a14:foregroundMark x1="50521" y1="94630" x2="50521" y2="94630"/>
                        <a14:foregroundMark x1="51771" y1="94167" x2="51771" y2="94167"/>
                        <a14:foregroundMark x1="56250" y1="86204" x2="61510" y2="85556"/>
                        <a14:foregroundMark x1="61510" y1="85556" x2="63438" y2="83056"/>
                        <a14:foregroundMark x1="63438" y1="83056" x2="63490" y2="78981"/>
                        <a14:foregroundMark x1="63490" y1="78981" x2="62031" y2="73889"/>
                        <a14:foregroundMark x1="54688" y1="90000" x2="59531" y2="85370"/>
                        <a14:foregroundMark x1="59531" y1="85370" x2="60625" y2="81852"/>
                        <a14:foregroundMark x1="64115" y1="82500" x2="63698" y2="81019"/>
                        <a14:foregroundMark x1="64583" y1="76389" x2="68958" y2="74722"/>
                        <a14:foregroundMark x1="68958" y1="74722" x2="72240" y2="68889"/>
                        <a14:foregroundMark x1="72240" y1="68889" x2="73281" y2="64537"/>
                        <a14:foregroundMark x1="73281" y1="64537" x2="73646" y2="56204"/>
                        <a14:foregroundMark x1="73646" y1="56204" x2="74792" y2="52685"/>
                        <a14:foregroundMark x1="74792" y1="52685" x2="74375" y2="48241"/>
                        <a14:foregroundMark x1="74375" y1="48241" x2="70313" y2="42222"/>
                        <a14:foregroundMark x1="70313" y1="42222" x2="67188" y2="40556"/>
                        <a14:foregroundMark x1="74844" y1="50463" x2="74635" y2="46111"/>
                        <a14:foregroundMark x1="74635" y1="46111" x2="73177" y2="43056"/>
                        <a14:foregroundMark x1="73177" y1="43056" x2="69635" y2="41019"/>
                        <a14:foregroundMark x1="69792" y1="37130" x2="70990" y2="33056"/>
                        <a14:foregroundMark x1="70990" y1="33056" x2="71458" y2="28981"/>
                        <a14:foregroundMark x1="71458" y1="28981" x2="71094" y2="24167"/>
                        <a14:foregroundMark x1="71094" y1="24167" x2="68438" y2="17130"/>
                        <a14:foregroundMark x1="68438" y1="17130" x2="66510" y2="14074"/>
                        <a14:foregroundMark x1="66510" y1="14074" x2="50938" y2="6204"/>
                        <a14:foregroundMark x1="50938" y1="6204" x2="43333" y2="6667"/>
                        <a14:foregroundMark x1="43333" y1="6667" x2="39792" y2="11759"/>
                        <a14:foregroundMark x1="39792" y1="11759" x2="39531" y2="18148"/>
                        <a14:foregroundMark x1="40260" y1="14630" x2="40677" y2="10093"/>
                        <a14:foregroundMark x1="40677" y1="10093" x2="41979" y2="6852"/>
                        <a14:foregroundMark x1="41979" y1="6852" x2="43281" y2="9167"/>
                        <a14:foregroundMark x1="48646" y1="9074" x2="55365" y2="5370"/>
                        <a14:foregroundMark x1="55365" y1="5370" x2="57604" y2="5185"/>
                        <a14:foregroundMark x1="57604" y1="5185" x2="58750" y2="11574"/>
                        <a14:foregroundMark x1="53698" y1="89722" x2="52760" y2="93426"/>
                        <a14:foregroundMark x1="52760" y1="93426" x2="50729" y2="95463"/>
                        <a14:foregroundMark x1="50729" y1="95463" x2="49115" y2="92778"/>
                        <a14:foregroundMark x1="38750" y1="14259" x2="33333" y2="14259"/>
                        <a14:foregroundMark x1="33333" y1="14259" x2="31458" y2="16296"/>
                        <a14:foregroundMark x1="31458" y1="16296" x2="30365" y2="19907"/>
                        <a14:foregroundMark x1="30365" y1="19907" x2="30885" y2="24074"/>
                        <a14:foregroundMark x1="30885" y1="24074" x2="31875" y2="2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3975" r="24014" b="3270"/>
          <a:stretch/>
        </p:blipFill>
        <p:spPr bwMode="auto">
          <a:xfrm>
            <a:off x="4351398" y="769045"/>
            <a:ext cx="4493760" cy="45734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30E0E3-2CA0-F94F-A559-EA39C7F27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617" y="96438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090149" cy="2640400"/>
          </a:xfrm>
        </p:spPr>
        <p:txBody>
          <a:bodyPr/>
          <a:lstStyle/>
          <a:p>
            <a:r>
              <a:rPr lang="en-US" dirty="0"/>
              <a:t>Pipe failure maintenance work orders</a:t>
            </a:r>
          </a:p>
          <a:p>
            <a:r>
              <a:rPr lang="en-US" dirty="0"/>
              <a:t>Pipe failures form a spatial distribution network</a:t>
            </a:r>
          </a:p>
          <a:p>
            <a:r>
              <a:rPr lang="en-US" dirty="0"/>
              <a:t>Do connected pipes fail together?</a:t>
            </a:r>
          </a:p>
          <a:p>
            <a:r>
              <a:rPr lang="en-US" dirty="0"/>
              <a:t>Statistical null hypothesis required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Geographically distribute pipe failure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9838E-0D99-B142-8475-25A39EE5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26" y="959900"/>
            <a:ext cx="5516998" cy="418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7E65A-B0C0-6D49-983C-489FD20CA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208" y="959899"/>
            <a:ext cx="5201234" cy="4183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E21D0D-5D0B-9D4C-B7BE-07C5FDCF5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617" y="114393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8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090149" cy="2640400"/>
          </a:xfrm>
        </p:spPr>
        <p:txBody>
          <a:bodyPr/>
          <a:lstStyle/>
          <a:p>
            <a:r>
              <a:rPr lang="en-US" dirty="0"/>
              <a:t>Network of play-connected players</a:t>
            </a:r>
          </a:p>
          <a:p>
            <a:r>
              <a:rPr lang="en-US" dirty="0"/>
              <a:t>Measures of dynamics “performance/efficiency” of teams</a:t>
            </a:r>
          </a:p>
          <a:p>
            <a:r>
              <a:rPr lang="en-US" dirty="0"/>
              <a:t>Effective predictor of match outcome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11.35 Networks: Case Studies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Cooperative dynamics in a (AFL) Football team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DE2E2-DAC6-C744-A22A-ED946307D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85" y="977307"/>
            <a:ext cx="3935185" cy="41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7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  <p:sp>
        <p:nvSpPr>
          <p:cNvPr id="7" name="CustomShape 2"/>
          <p:cNvSpPr/>
          <p:nvPr/>
        </p:nvSpPr>
        <p:spPr>
          <a:xfrm>
            <a:off x="1605600" y="195480"/>
            <a:ext cx="6949080" cy="44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tabLst>
                <a:tab pos="0" algn="l"/>
              </a:tabLst>
            </a:pPr>
            <a:r>
              <a:rPr lang="en-US" sz="2000" b="1" strike="noStrike" spc="-1">
                <a:solidFill>
                  <a:srgbClr val="0F1137"/>
                </a:solidFill>
                <a:latin typeface="Calibri"/>
                <a:ea typeface="DejaVu Sans"/>
              </a:rPr>
              <a:t>Plan of the day</a:t>
            </a:r>
            <a:endParaRPr lang="en-AU" sz="2000" b="0" strike="noStrike" spc="-1" dirty="0">
              <a:latin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696371"/>
              </p:ext>
            </p:extLst>
          </p:nvPr>
        </p:nvGraphicFramePr>
        <p:xfrm>
          <a:off x="664028" y="1345693"/>
          <a:ext cx="76962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1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0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07:30 </a:t>
                      </a:r>
                      <a:r>
                        <a:rPr lang="mr-IN" dirty="0">
                          <a:latin typeface="+mj-lt"/>
                        </a:rPr>
                        <a:t>–</a:t>
                      </a:r>
                      <a:r>
                        <a:rPr lang="en-US" dirty="0">
                          <a:latin typeface="+mj-lt"/>
                        </a:rPr>
                        <a:t> 07:45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09:30</a:t>
                      </a:r>
                      <a:r>
                        <a:rPr lang="en-US" baseline="0" dirty="0">
                          <a:latin typeface="+mj-lt"/>
                        </a:rPr>
                        <a:t> </a:t>
                      </a:r>
                      <a:r>
                        <a:rPr lang="mr-IN" baseline="0" dirty="0">
                          <a:latin typeface="+mj-lt"/>
                        </a:rPr>
                        <a:t>–</a:t>
                      </a:r>
                      <a:r>
                        <a:rPr lang="en-US" baseline="0" dirty="0">
                          <a:latin typeface="+mj-lt"/>
                        </a:rPr>
                        <a:t> 09:45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Q&amp;A, Issues &amp; Announcements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07:45 </a:t>
                      </a:r>
                      <a:r>
                        <a:rPr lang="mr-IN" sz="1800" dirty="0">
                          <a:latin typeface="+mj-lt"/>
                        </a:rPr>
                        <a:t>–</a:t>
                      </a:r>
                      <a:r>
                        <a:rPr lang="en-US" sz="1800" dirty="0">
                          <a:latin typeface="+mj-lt"/>
                        </a:rPr>
                        <a:t> 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09:45</a:t>
                      </a:r>
                      <a:r>
                        <a:rPr lang="en-US" sz="1800" baseline="0" dirty="0">
                          <a:latin typeface="+mj-lt"/>
                        </a:rPr>
                        <a:t> </a:t>
                      </a:r>
                      <a:r>
                        <a:rPr lang="mr-IN" sz="1800" baseline="0" dirty="0">
                          <a:latin typeface="+mj-lt"/>
                        </a:rPr>
                        <a:t>–</a:t>
                      </a:r>
                      <a:r>
                        <a:rPr lang="en-US" sz="1800" baseline="0" dirty="0">
                          <a:latin typeface="+mj-lt"/>
                        </a:rPr>
                        <a:t> 11:15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Evolutionary</a:t>
                      </a:r>
                      <a:r>
                        <a:rPr lang="en-US" baseline="0" dirty="0">
                          <a:latin typeface="+mj-lt"/>
                        </a:rPr>
                        <a:t> Computing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09:15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09:30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11:15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Morning tea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09:30</a:t>
                      </a:r>
                      <a:r>
                        <a:rPr lang="en-US" baseline="0" dirty="0"/>
                        <a:t> </a:t>
                      </a:r>
                      <a:r>
                        <a:rPr lang="mr-IN" baseline="0" dirty="0"/>
                        <a:t>–</a:t>
                      </a:r>
                      <a:r>
                        <a:rPr lang="en-US" baseline="0" dirty="0"/>
                        <a:t> 11:00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11:30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  <a:r>
                        <a:rPr lang="en-US" baseline="0" dirty="0"/>
                        <a:t> Series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11:00 </a:t>
                      </a:r>
                      <a:r>
                        <a:rPr lang="mr-IN" dirty="0"/>
                        <a:t>–</a:t>
                      </a:r>
                      <a:r>
                        <a:rPr lang="en-US" baseline="0" dirty="0"/>
                        <a:t> 11:45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13:00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13:45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11:45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13:45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15:15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13:15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15:15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Afternoon</a:t>
                      </a:r>
                      <a:r>
                        <a:rPr lang="en-US" baseline="0" dirty="0"/>
                        <a:t> tea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13:30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15:30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16:45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Multivariate,</a:t>
                      </a:r>
                      <a:r>
                        <a:rPr lang="en-US" baseline="0" dirty="0"/>
                        <a:t> Noisy and Nonstationary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14:45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16:45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Closeout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35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</p:spTree>
    <p:extLst>
      <p:ext uri="{BB962C8B-B14F-4D97-AF65-F5344CB8AC3E}">
        <p14:creationId xmlns:p14="http://schemas.microsoft.com/office/powerpoint/2010/main" val="501647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837544" cy="1794966"/>
          </a:xfrm>
        </p:spPr>
        <p:txBody>
          <a:bodyPr/>
          <a:lstStyle/>
          <a:p>
            <a:r>
              <a:rPr lang="en-US" dirty="0"/>
              <a:t>Multivariate: multiple measures, several variables that represent complex system or phenomena.</a:t>
            </a:r>
          </a:p>
          <a:p>
            <a:r>
              <a:rPr lang="en-US" dirty="0"/>
              <a:t>Noisy: errors in data collection, storage and processing which are meaningless information.</a:t>
            </a:r>
          </a:p>
          <a:p>
            <a:r>
              <a:rPr lang="en-US" dirty="0"/>
              <a:t>Nonstationary: mean and variance change over time, difficult to model and predict.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Multivariate, Noisy and Nonstationary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3834083"/>
            <a:ext cx="6950075" cy="216647"/>
          </a:xfrm>
        </p:spPr>
        <p:txBody>
          <a:bodyPr/>
          <a:lstStyle/>
          <a:p>
            <a:r>
              <a:rPr lang="en-US" dirty="0"/>
              <a:t>Where and when do you face such type of data in your industry? Everywhere, always?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7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45" y="972353"/>
            <a:ext cx="3869351" cy="25322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" y="1217898"/>
            <a:ext cx="4375534" cy="23702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0" y="3284205"/>
            <a:ext cx="3739768" cy="14633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33621" y="974260"/>
            <a:ext cx="1637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lase.de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4747" y="974261"/>
            <a:ext cx="202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65000"/>
                  </a:schemeClr>
                </a:solidFill>
              </a:rPr>
              <a:t>maintworld.com</a:t>
            </a:r>
            <a:endParaRPr lang="en-US" sz="10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7313" y="4689661"/>
            <a:ext cx="1742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</a:rPr>
              <a:t>Source: http://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</a:rPr>
              <a:t>tenova.com</a:t>
            </a:r>
            <a:endParaRPr lang="en-US" sz="10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6119" y="3605663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Predictive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27619" y="360245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Proactive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74974" y="3622777"/>
            <a:ext cx="918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Reactive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77296" y="3308270"/>
            <a:ext cx="142369" cy="311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379895" y="3377540"/>
            <a:ext cx="1" cy="20606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8399119" y="3317603"/>
            <a:ext cx="9180" cy="30866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85296" y="3968260"/>
            <a:ext cx="3622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Objective: Develop a tool to allow early detection (prediction) of failures from condition/performance (nearly) real-time monitoring.</a:t>
            </a:r>
          </a:p>
        </p:txBody>
      </p:sp>
    </p:spTree>
    <p:extLst>
      <p:ext uri="{BB962C8B-B14F-4D97-AF65-F5344CB8AC3E}">
        <p14:creationId xmlns:p14="http://schemas.microsoft.com/office/powerpoint/2010/main" val="1829734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11.4 Motivation: Detect transition in multivariate, noisy and nonstationary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568960" y="826346"/>
            <a:ext cx="8321037" cy="4174346"/>
            <a:chOff x="40578" y="-212979"/>
            <a:chExt cx="9315031" cy="4932229"/>
          </a:xfrm>
        </p:grpSpPr>
        <p:sp>
          <p:nvSpPr>
            <p:cNvPr id="59" name="Freeform 58"/>
            <p:cNvSpPr/>
            <p:nvPr/>
          </p:nvSpPr>
          <p:spPr>
            <a:xfrm>
              <a:off x="1455600" y="477707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1455600" y="1297402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1455599" y="3135813"/>
              <a:ext cx="7199001" cy="897057"/>
            </a:xfrm>
            <a:custGeom>
              <a:avLst/>
              <a:gdLst>
                <a:gd name="connsiteX0" fmla="*/ 0 w 7253416"/>
                <a:gd name="connsiteY0" fmla="*/ 1020625 h 1441316"/>
                <a:gd name="connsiteX1" fmla="*/ 123567 w 7253416"/>
                <a:gd name="connsiteY1" fmla="*/ 489284 h 1441316"/>
                <a:gd name="connsiteX2" fmla="*/ 444843 w 7253416"/>
                <a:gd name="connsiteY2" fmla="*/ 1428398 h 1441316"/>
                <a:gd name="connsiteX3" fmla="*/ 556054 w 7253416"/>
                <a:gd name="connsiteY3" fmla="*/ 785846 h 1441316"/>
                <a:gd name="connsiteX4" fmla="*/ 766119 w 7253416"/>
                <a:gd name="connsiteY4" fmla="*/ 1181263 h 1441316"/>
                <a:gd name="connsiteX5" fmla="*/ 1099751 w 7253416"/>
                <a:gd name="connsiteY5" fmla="*/ 378073 h 1441316"/>
                <a:gd name="connsiteX6" fmla="*/ 1470454 w 7253416"/>
                <a:gd name="connsiteY6" fmla="*/ 1416041 h 1441316"/>
                <a:gd name="connsiteX7" fmla="*/ 1581665 w 7253416"/>
                <a:gd name="connsiteY7" fmla="*/ 822917 h 1441316"/>
                <a:gd name="connsiteX8" fmla="*/ 1729946 w 7253416"/>
                <a:gd name="connsiteY8" fmla="*/ 427500 h 1441316"/>
                <a:gd name="connsiteX9" fmla="*/ 1927654 w 7253416"/>
                <a:gd name="connsiteY9" fmla="*/ 1131835 h 1441316"/>
                <a:gd name="connsiteX10" fmla="*/ 2174789 w 7253416"/>
                <a:gd name="connsiteY10" fmla="*/ 1416041 h 1441316"/>
                <a:gd name="connsiteX11" fmla="*/ 2224216 w 7253416"/>
                <a:gd name="connsiteY11" fmla="*/ 1032981 h 1441316"/>
                <a:gd name="connsiteX12" fmla="*/ 2347783 w 7253416"/>
                <a:gd name="connsiteY12" fmla="*/ 501641 h 1441316"/>
                <a:gd name="connsiteX13" fmla="*/ 2421924 w 7253416"/>
                <a:gd name="connsiteY13" fmla="*/ 81511 h 1441316"/>
                <a:gd name="connsiteX14" fmla="*/ 2496065 w 7253416"/>
                <a:gd name="connsiteY14" fmla="*/ 724063 h 1441316"/>
                <a:gd name="connsiteX15" fmla="*/ 2743200 w 7253416"/>
                <a:gd name="connsiteY15" fmla="*/ 1119479 h 1441316"/>
                <a:gd name="connsiteX16" fmla="*/ 2879124 w 7253416"/>
                <a:gd name="connsiteY16" fmla="*/ 699349 h 1441316"/>
                <a:gd name="connsiteX17" fmla="*/ 3015048 w 7253416"/>
                <a:gd name="connsiteY17" fmla="*/ 390430 h 1441316"/>
                <a:gd name="connsiteX18" fmla="*/ 3200400 w 7253416"/>
                <a:gd name="connsiteY18" fmla="*/ 971198 h 1441316"/>
                <a:gd name="connsiteX19" fmla="*/ 3385751 w 7253416"/>
                <a:gd name="connsiteY19" fmla="*/ 1243046 h 1441316"/>
                <a:gd name="connsiteX20" fmla="*/ 3558746 w 7253416"/>
                <a:gd name="connsiteY20" fmla="*/ 649922 h 1441316"/>
                <a:gd name="connsiteX21" fmla="*/ 3781167 w 7253416"/>
                <a:gd name="connsiteY21" fmla="*/ 192722 h 1441316"/>
                <a:gd name="connsiteX22" fmla="*/ 4164227 w 7253416"/>
                <a:gd name="connsiteY22" fmla="*/ 1428398 h 1441316"/>
                <a:gd name="connsiteX23" fmla="*/ 4312508 w 7253416"/>
                <a:gd name="connsiteY23" fmla="*/ 588138 h 1441316"/>
                <a:gd name="connsiteX24" fmla="*/ 4510216 w 7253416"/>
                <a:gd name="connsiteY24" fmla="*/ 1045338 h 1441316"/>
                <a:gd name="connsiteX25" fmla="*/ 4596713 w 7253416"/>
                <a:gd name="connsiteY25" fmla="*/ 118581 h 1441316"/>
                <a:gd name="connsiteX26" fmla="*/ 4955059 w 7253416"/>
                <a:gd name="connsiteY26" fmla="*/ 1403684 h 1441316"/>
                <a:gd name="connsiteX27" fmla="*/ 5128054 w 7253416"/>
                <a:gd name="connsiteY27" fmla="*/ 254506 h 1441316"/>
                <a:gd name="connsiteX28" fmla="*/ 5251621 w 7253416"/>
                <a:gd name="connsiteY28" fmla="*/ 810560 h 1441316"/>
                <a:gd name="connsiteX29" fmla="*/ 5362832 w 7253416"/>
                <a:gd name="connsiteY29" fmla="*/ 563425 h 1441316"/>
                <a:gd name="connsiteX30" fmla="*/ 5622324 w 7253416"/>
                <a:gd name="connsiteY30" fmla="*/ 1440754 h 1441316"/>
                <a:gd name="connsiteX31" fmla="*/ 5832389 w 7253416"/>
                <a:gd name="connsiteY31" fmla="*/ 415144 h 1441316"/>
                <a:gd name="connsiteX32" fmla="*/ 6104238 w 7253416"/>
                <a:gd name="connsiteY32" fmla="*/ 724063 h 1441316"/>
                <a:gd name="connsiteX33" fmla="*/ 6178378 w 7253416"/>
                <a:gd name="connsiteY33" fmla="*/ 7371 h 1441316"/>
                <a:gd name="connsiteX34" fmla="*/ 6326659 w 7253416"/>
                <a:gd name="connsiteY34" fmla="*/ 1255403 h 1441316"/>
                <a:gd name="connsiteX35" fmla="*/ 6524367 w 7253416"/>
                <a:gd name="connsiteY35" fmla="*/ 612852 h 1441316"/>
                <a:gd name="connsiteX36" fmla="*/ 6722075 w 7253416"/>
                <a:gd name="connsiteY36" fmla="*/ 1230690 h 1441316"/>
                <a:gd name="connsiteX37" fmla="*/ 6845643 w 7253416"/>
                <a:gd name="connsiteY37" fmla="*/ 254506 h 1441316"/>
                <a:gd name="connsiteX38" fmla="*/ 7117492 w 7253416"/>
                <a:gd name="connsiteY38" fmla="*/ 1156549 h 1441316"/>
                <a:gd name="connsiteX39" fmla="*/ 7253416 w 7253416"/>
                <a:gd name="connsiteY39" fmla="*/ 242149 h 1441316"/>
                <a:gd name="connsiteX40" fmla="*/ 7253416 w 7253416"/>
                <a:gd name="connsiteY40" fmla="*/ 242149 h 144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53416" h="1441316">
                  <a:moveTo>
                    <a:pt x="0" y="1020625"/>
                  </a:moveTo>
                  <a:cubicBezTo>
                    <a:pt x="24713" y="720973"/>
                    <a:pt x="49427" y="421322"/>
                    <a:pt x="123567" y="489284"/>
                  </a:cubicBezTo>
                  <a:cubicBezTo>
                    <a:pt x="197707" y="557246"/>
                    <a:pt x="372762" y="1378971"/>
                    <a:pt x="444843" y="1428398"/>
                  </a:cubicBezTo>
                  <a:cubicBezTo>
                    <a:pt x="516924" y="1477825"/>
                    <a:pt x="502508" y="827035"/>
                    <a:pt x="556054" y="785846"/>
                  </a:cubicBezTo>
                  <a:cubicBezTo>
                    <a:pt x="609600" y="744657"/>
                    <a:pt x="675503" y="1249225"/>
                    <a:pt x="766119" y="1181263"/>
                  </a:cubicBezTo>
                  <a:cubicBezTo>
                    <a:pt x="856735" y="1113301"/>
                    <a:pt x="982362" y="338943"/>
                    <a:pt x="1099751" y="378073"/>
                  </a:cubicBezTo>
                  <a:cubicBezTo>
                    <a:pt x="1217140" y="417203"/>
                    <a:pt x="1390135" y="1341900"/>
                    <a:pt x="1470454" y="1416041"/>
                  </a:cubicBezTo>
                  <a:cubicBezTo>
                    <a:pt x="1550773" y="1490182"/>
                    <a:pt x="1538416" y="987674"/>
                    <a:pt x="1581665" y="822917"/>
                  </a:cubicBezTo>
                  <a:cubicBezTo>
                    <a:pt x="1624914" y="658160"/>
                    <a:pt x="1672281" y="376014"/>
                    <a:pt x="1729946" y="427500"/>
                  </a:cubicBezTo>
                  <a:cubicBezTo>
                    <a:pt x="1787611" y="478986"/>
                    <a:pt x="1853514" y="967078"/>
                    <a:pt x="1927654" y="1131835"/>
                  </a:cubicBezTo>
                  <a:cubicBezTo>
                    <a:pt x="2001794" y="1296592"/>
                    <a:pt x="2125362" y="1432517"/>
                    <a:pt x="2174789" y="1416041"/>
                  </a:cubicBezTo>
                  <a:cubicBezTo>
                    <a:pt x="2224216" y="1399565"/>
                    <a:pt x="2195384" y="1185381"/>
                    <a:pt x="2224216" y="1032981"/>
                  </a:cubicBezTo>
                  <a:cubicBezTo>
                    <a:pt x="2253048" y="880581"/>
                    <a:pt x="2314832" y="660219"/>
                    <a:pt x="2347783" y="501641"/>
                  </a:cubicBezTo>
                  <a:cubicBezTo>
                    <a:pt x="2380734" y="343063"/>
                    <a:pt x="2397210" y="44441"/>
                    <a:pt x="2421924" y="81511"/>
                  </a:cubicBezTo>
                  <a:cubicBezTo>
                    <a:pt x="2446638" y="118581"/>
                    <a:pt x="2442519" y="551068"/>
                    <a:pt x="2496065" y="724063"/>
                  </a:cubicBezTo>
                  <a:cubicBezTo>
                    <a:pt x="2549611" y="897058"/>
                    <a:pt x="2679357" y="1123598"/>
                    <a:pt x="2743200" y="1119479"/>
                  </a:cubicBezTo>
                  <a:cubicBezTo>
                    <a:pt x="2807043" y="1115360"/>
                    <a:pt x="2833816" y="820857"/>
                    <a:pt x="2879124" y="699349"/>
                  </a:cubicBezTo>
                  <a:cubicBezTo>
                    <a:pt x="2924432" y="577841"/>
                    <a:pt x="2961502" y="345122"/>
                    <a:pt x="3015048" y="390430"/>
                  </a:cubicBezTo>
                  <a:cubicBezTo>
                    <a:pt x="3068594" y="435738"/>
                    <a:pt x="3138616" y="829095"/>
                    <a:pt x="3200400" y="971198"/>
                  </a:cubicBezTo>
                  <a:cubicBezTo>
                    <a:pt x="3262184" y="1113301"/>
                    <a:pt x="3326027" y="1296592"/>
                    <a:pt x="3385751" y="1243046"/>
                  </a:cubicBezTo>
                  <a:cubicBezTo>
                    <a:pt x="3445475" y="1189500"/>
                    <a:pt x="3492843" y="824976"/>
                    <a:pt x="3558746" y="649922"/>
                  </a:cubicBezTo>
                  <a:cubicBezTo>
                    <a:pt x="3624649" y="474868"/>
                    <a:pt x="3680254" y="62976"/>
                    <a:pt x="3781167" y="192722"/>
                  </a:cubicBezTo>
                  <a:cubicBezTo>
                    <a:pt x="3882080" y="322468"/>
                    <a:pt x="4075670" y="1362495"/>
                    <a:pt x="4164227" y="1428398"/>
                  </a:cubicBezTo>
                  <a:cubicBezTo>
                    <a:pt x="4252784" y="1494301"/>
                    <a:pt x="4254843" y="651981"/>
                    <a:pt x="4312508" y="588138"/>
                  </a:cubicBezTo>
                  <a:cubicBezTo>
                    <a:pt x="4370173" y="524295"/>
                    <a:pt x="4462849" y="1123598"/>
                    <a:pt x="4510216" y="1045338"/>
                  </a:cubicBezTo>
                  <a:cubicBezTo>
                    <a:pt x="4557584" y="967078"/>
                    <a:pt x="4522572" y="58857"/>
                    <a:pt x="4596713" y="118581"/>
                  </a:cubicBezTo>
                  <a:cubicBezTo>
                    <a:pt x="4670854" y="178305"/>
                    <a:pt x="4866502" y="1381030"/>
                    <a:pt x="4955059" y="1403684"/>
                  </a:cubicBezTo>
                  <a:cubicBezTo>
                    <a:pt x="5043616" y="1426338"/>
                    <a:pt x="5078627" y="353360"/>
                    <a:pt x="5128054" y="254506"/>
                  </a:cubicBezTo>
                  <a:cubicBezTo>
                    <a:pt x="5177481" y="155652"/>
                    <a:pt x="5212491" y="759073"/>
                    <a:pt x="5251621" y="810560"/>
                  </a:cubicBezTo>
                  <a:cubicBezTo>
                    <a:pt x="5290751" y="862046"/>
                    <a:pt x="5301048" y="458393"/>
                    <a:pt x="5362832" y="563425"/>
                  </a:cubicBezTo>
                  <a:cubicBezTo>
                    <a:pt x="5424616" y="668457"/>
                    <a:pt x="5544065" y="1465468"/>
                    <a:pt x="5622324" y="1440754"/>
                  </a:cubicBezTo>
                  <a:cubicBezTo>
                    <a:pt x="5700584" y="1416041"/>
                    <a:pt x="5752070" y="534592"/>
                    <a:pt x="5832389" y="415144"/>
                  </a:cubicBezTo>
                  <a:cubicBezTo>
                    <a:pt x="5912708" y="295696"/>
                    <a:pt x="6046573" y="792025"/>
                    <a:pt x="6104238" y="724063"/>
                  </a:cubicBezTo>
                  <a:cubicBezTo>
                    <a:pt x="6161903" y="656101"/>
                    <a:pt x="6141308" y="-81186"/>
                    <a:pt x="6178378" y="7371"/>
                  </a:cubicBezTo>
                  <a:cubicBezTo>
                    <a:pt x="6215448" y="95928"/>
                    <a:pt x="6268994" y="1154489"/>
                    <a:pt x="6326659" y="1255403"/>
                  </a:cubicBezTo>
                  <a:cubicBezTo>
                    <a:pt x="6384324" y="1356317"/>
                    <a:pt x="6458464" y="616971"/>
                    <a:pt x="6524367" y="612852"/>
                  </a:cubicBezTo>
                  <a:cubicBezTo>
                    <a:pt x="6590270" y="608733"/>
                    <a:pt x="6668529" y="1290414"/>
                    <a:pt x="6722075" y="1230690"/>
                  </a:cubicBezTo>
                  <a:cubicBezTo>
                    <a:pt x="6775621" y="1170966"/>
                    <a:pt x="6779740" y="266863"/>
                    <a:pt x="6845643" y="254506"/>
                  </a:cubicBezTo>
                  <a:cubicBezTo>
                    <a:pt x="6911546" y="242149"/>
                    <a:pt x="7049530" y="1158608"/>
                    <a:pt x="7117492" y="1156549"/>
                  </a:cubicBezTo>
                  <a:cubicBezTo>
                    <a:pt x="7185454" y="1154490"/>
                    <a:pt x="7253416" y="242149"/>
                    <a:pt x="7253416" y="242149"/>
                  </a:cubicBezTo>
                  <a:lnTo>
                    <a:pt x="7253416" y="242149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1794349"/>
                  <a:ext cx="370702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07" y="897292"/>
                  <a:ext cx="370702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891307" y="3632760"/>
                  <a:ext cx="52310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Left Brace 64"/>
            <p:cNvSpPr/>
            <p:nvPr/>
          </p:nvSpPr>
          <p:spPr>
            <a:xfrm>
              <a:off x="640493" y="790832"/>
              <a:ext cx="306419" cy="324203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8646670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915728" y="-200622"/>
              <a:ext cx="1439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Failure event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5598670" y="352660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942836" y="330808"/>
              <a:ext cx="7930" cy="39606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5684108" y="4303771"/>
              <a:ext cx="2887545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3085024" y="4303771"/>
              <a:ext cx="2423782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8209" y="4291414"/>
              <a:ext cx="147036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5723398" y="344753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407139" y="3439294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7127952" y="3418697"/>
              <a:ext cx="645987" cy="4901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684027" y="-179558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472609" y="-168959"/>
              <a:ext cx="271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27013" y="-212979"/>
              <a:ext cx="213522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Tipping points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5030183" y="246783"/>
              <a:ext cx="467249" cy="960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3085024" y="215166"/>
              <a:ext cx="341989" cy="1156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 rot="16200000">
              <a:off x="-248328" y="2445212"/>
              <a:ext cx="1248857" cy="41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/>
                <a:t>Features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179077" y="1717208"/>
              <a:ext cx="369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?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608174" y="4349918"/>
              <a:ext cx="2538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>
                  <a:solidFill>
                    <a:srgbClr val="00B050"/>
                  </a:solidFill>
                </a:rPr>
                <a:t>Different modes??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853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11.4 Type of transitions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221197"/>
            <a:ext cx="5058878" cy="18303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9" t="12789" r="6286" b="9917"/>
          <a:stretch/>
        </p:blipFill>
        <p:spPr>
          <a:xfrm>
            <a:off x="3627120" y="3098267"/>
            <a:ext cx="5058878" cy="1691771"/>
          </a:xfrm>
          <a:prstGeom prst="rect">
            <a:avLst/>
          </a:prstGeom>
        </p:spPr>
      </p:pic>
      <p:sp>
        <p:nvSpPr>
          <p:cNvPr id="3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6" y="3809463"/>
            <a:ext cx="6950075" cy="216647"/>
          </a:xfrm>
        </p:spPr>
        <p:txBody>
          <a:bodyPr/>
          <a:lstStyle/>
          <a:p>
            <a:r>
              <a:rPr lang="en-US" dirty="0"/>
              <a:t>Type 2: Dynamic transition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71735" y="1930407"/>
            <a:ext cx="6950075" cy="216647"/>
          </a:xfrm>
        </p:spPr>
        <p:txBody>
          <a:bodyPr/>
          <a:lstStyle/>
          <a:p>
            <a:r>
              <a:rPr lang="en-US" dirty="0"/>
              <a:t>Type 1: State transition</a:t>
            </a:r>
          </a:p>
        </p:txBody>
      </p:sp>
    </p:spTree>
    <p:extLst>
      <p:ext uri="{BB962C8B-B14F-4D97-AF65-F5344CB8AC3E}">
        <p14:creationId xmlns:p14="http://schemas.microsoft.com/office/powerpoint/2010/main" val="503665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284514" y="3189166"/>
            <a:ext cx="533400" cy="415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Let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𝑥</m:t>
                    </m:r>
                    <m:r>
                      <a:rPr lang="en-AU" sz="1400" b="0" i="1" smtClean="0">
                        <a:latin typeface="Cambria Math" charset="0"/>
                      </a:rPr>
                      <m:t>(</m:t>
                    </m:r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)∈</m:t>
                    </m:r>
                    <m:r>
                      <a:rPr lang="en-AU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sz="1400" dirty="0"/>
                  <a:t> (could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AU" sz="1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400" dirty="0"/>
                  <a:t> for embedded series or multivariate input) be the state of the system at time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𝑡</m:t>
                    </m:r>
                    <m:r>
                      <a:rPr lang="en-AU" sz="1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t</m:t>
                    </m:r>
                    <m:r>
                      <a:rPr lang="en-AU" sz="1400" i="1">
                        <a:latin typeface="Cambria Math" charset="0"/>
                      </a:rPr>
                      <m:t>=1, 2, …,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. 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3604623"/>
                <a:ext cx="4996543" cy="525657"/>
              </a:xfrm>
              <a:prstGeom prst="rect">
                <a:avLst/>
              </a:prstGeom>
              <a:blipFill rotWithShape="0">
                <a:blip r:embed="rId4"/>
                <a:stretch>
                  <a:fillRect l="-366" t="-9195" b="-60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315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974771" y="3182753"/>
            <a:ext cx="642423" cy="467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/>
                  <a:t> norm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AU" sz="1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400" dirty="0"/>
                  <a:t>. Here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𝑑</m:t>
                    </m:r>
                    <m:r>
                      <a:rPr lang="en-AU" sz="1400" i="1">
                        <a:latin typeface="Cambria Math" charset="0"/>
                      </a:rPr>
                      <m:t>(.,.)</m:t>
                    </m:r>
                  </m:oMath>
                </a14:m>
                <a:r>
                  <a:rPr lang="en-US" sz="1400" dirty="0"/>
                  <a:t> is some norm (Euclidian norm in many applications). If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𝑚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r>
                  <a:rPr lang="en-US" sz="1400" dirty="0"/>
                  <a:t> (multivariate input), then a sort of </a:t>
                </a:r>
                <a:r>
                  <a:rPr lang="en-US" sz="1400" dirty="0" err="1"/>
                  <a:t>normalisation</a:t>
                </a:r>
                <a:r>
                  <a:rPr lang="en-US" sz="1400" dirty="0"/>
                  <a:t> is required to avoid the dominance of measurements with large scale on the results.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82" y="3623617"/>
                <a:ext cx="5154304" cy="1186863"/>
              </a:xfrm>
              <a:prstGeom prst="rect">
                <a:avLst/>
              </a:prstGeom>
              <a:blipFill rotWithShape="0">
                <a:blip r:embed="rId5"/>
                <a:stretch>
                  <a:fillRect l="-355" t="-21026" r="-355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9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128657" y="3160041"/>
            <a:ext cx="1638579" cy="447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/>
                  <a:t>From the norm matrix, we construct an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× </m:t>
                    </m:r>
                    <m:r>
                      <a:rPr lang="en-AU" sz="1400" i="1">
                        <a:latin typeface="Cambria Math" charset="0"/>
                      </a:rPr>
                      <m:t>𝑁</m:t>
                    </m:r>
                    <m:r>
                      <a:rPr lang="en-AU" sz="1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b="1" i="1" dirty="0"/>
                  <a:t>Recurrence Plot </a:t>
                </a:r>
                <a:r>
                  <a:rPr lang="en-US" sz="1400" dirty="0"/>
                  <a:t>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1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iff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1400" dirty="0"/>
                  <a:t> and 0 otherwise. To consider multi-scale transition detection, we adopt the recurrence plot threshold by looking at the distribution of the elements of A: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AU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 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+3×</m:t>
                          </m:r>
                          <m:r>
                            <a:rPr lang="en-AU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𝑠𝑡𝑑</m:t>
                          </m:r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AU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where</m:t>
                      </m:r>
                      <m:r>
                        <a:rPr lang="en-AU" sz="1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0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mr-IN" sz="1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3531159"/>
                <a:ext cx="5693229" cy="1293816"/>
              </a:xfrm>
              <a:prstGeom prst="rect">
                <a:avLst/>
              </a:prstGeom>
              <a:blipFill rotWithShape="0">
                <a:blip r:embed="rId6"/>
                <a:stretch>
                  <a:fillRect l="-321" t="-20283" r="-321" b="-21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88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089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7543" y="2556409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2993" y="2550547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2992" y="1829576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79265" y="181199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9811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Non-Smooth </a:t>
            </a:r>
            <a:r>
              <a:rPr lang="en-US" dirty="0" err="1"/>
              <a:t>Optimisation</a:t>
            </a:r>
            <a:endParaRPr lang="en-US" dirty="0"/>
          </a:p>
          <a:p>
            <a:r>
              <a:rPr lang="en-US" dirty="0"/>
              <a:t>Basis of modelling from time series data</a:t>
            </a:r>
          </a:p>
          <a:p>
            <a:r>
              <a:rPr lang="en-US" dirty="0"/>
              <a:t>Introduction to computation on networks</a:t>
            </a:r>
          </a:p>
          <a:p>
            <a:r>
              <a:rPr lang="en-US" dirty="0"/>
              <a:t>Application to noisy, multivariate, non-stationary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256127" y="220382"/>
            <a:ext cx="1838324" cy="530225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Familiarity with main techniques required for each of the areas highlighted above</a:t>
            </a:r>
          </a:p>
          <a:p>
            <a:r>
              <a:rPr lang="en-US" dirty="0"/>
              <a:t>Ability to implement and/or use relevant methods in python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EC17A8EA-728D-C741-AC0A-5AF0A20D5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4" y="0"/>
            <a:ext cx="851647" cy="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63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19496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11.4 Recurrence Plot and Quadrant Scan to detect transition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r="8008"/>
          <a:stretch/>
        </p:blipFill>
        <p:spPr>
          <a:xfrm>
            <a:off x="359228" y="1173478"/>
            <a:ext cx="4049485" cy="1964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1" r="29179"/>
          <a:stretch/>
        </p:blipFill>
        <p:spPr>
          <a:xfrm>
            <a:off x="4517904" y="1146711"/>
            <a:ext cx="2198580" cy="20157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9" r="31785"/>
          <a:stretch/>
        </p:blipFill>
        <p:spPr>
          <a:xfrm>
            <a:off x="6815014" y="1151706"/>
            <a:ext cx="1904444" cy="1998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r="8034"/>
          <a:stretch/>
        </p:blipFill>
        <p:spPr>
          <a:xfrm>
            <a:off x="6914170" y="3138366"/>
            <a:ext cx="1796144" cy="175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6076902" y="4034372"/>
            <a:ext cx="787690" cy="92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From the recurrence plot matrix </a:t>
                </a:r>
                <a14:m>
                  <m:oMath xmlns:m="http://schemas.openxmlformats.org/officeDocument/2006/math">
                    <m:r>
                      <a:rPr lang="en-AU" sz="1400" i="1">
                        <a:latin typeface="Cambria Math" charset="0"/>
                      </a:rPr>
                      <m:t>𝑅</m:t>
                    </m:r>
                    <m:r>
                      <a:rPr lang="en-AU" sz="1400" b="0" i="1" smtClean="0">
                        <a:latin typeface="Cambria Math" charset="0"/>
                      </a:rPr>
                      <m:t> (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AU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 × </m:t>
                    </m:r>
                    <m:d>
                      <m:dPr>
                        <m:ctrlPr>
                          <a:rPr lang="en-AU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+3</m:t>
                        </m:r>
                        <m:r>
                          <a:rPr lang="en-AU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𝑠𝑡𝑑</m:t>
                        </m:r>
                        <m:d>
                          <m:dPr>
                            <m:ctrlPr>
                              <a:rPr lang="en-AU" sz="1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AU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0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mr-IN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lang="en-US" sz="1400" dirty="0"/>
                  <a:t>), we extract the Quadrant Scan sequence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1400" b="0" i="0" smtClean="0">
                        <a:latin typeface="Cambria Math" charset="0"/>
                      </a:rPr>
                      <m:t>QS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1,3</m:t>
                            </m:r>
                          </m:sub>
                        </m:sSub>
                        <m:r>
                          <a:rPr lang="en-AU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2,4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1,3</m:t>
                        </m:r>
                      </m:sub>
                    </m:sSub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b="0" i="1" smtClean="0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mr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AU" sz="1400" b="0" i="1" smtClean="0">
                            <a:latin typeface="Cambria Math" charset="0"/>
                          </a:rPr>
                          <m:t>+(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AU" sz="1400" b="0" i="1" smtClean="0">
                            <a:latin typeface="Cambria Math" charset="0"/>
                          </a:rPr>
                          <m:t>2,4</m:t>
                        </m:r>
                      </m:sub>
                    </m:sSub>
                    <m:r>
                      <a:rPr lang="en-AU" sz="1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AU" sz="1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AU" sz="14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AU" sz="1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mr-IN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  <m:r>
                              <a:rPr lang="en-AU" sz="1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AU" sz="14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AU" sz="1400" i="1">
                                <a:latin typeface="Cambria Math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AU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AU" sz="1400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mr-IN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&gt;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≤</m:t>
                                </m:r>
                                <m:r>
                                  <a:rPr lang="en-AU" sz="1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AU" sz="1400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mr-IN" sz="1400" i="1" smtClean="0">
                            <a:latin typeface="Cambria Math" charset="0"/>
                          </a:rPr>
                          <m:t> </m:t>
                        </m:r>
                        <m:r>
                          <a:rPr lang="mr-IN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AU" sz="1400" i="1">
                            <a:latin typeface="Cambria Math" charset="0"/>
                          </a:rPr>
                          <m:t>(</m:t>
                        </m:r>
                        <m:r>
                          <a:rPr lang="en-AU" sz="1400" i="1">
                            <a:latin typeface="Cambria Math" charset="0"/>
                          </a:rPr>
                          <m:t>𝑁</m:t>
                        </m:r>
                        <m:r>
                          <a:rPr lang="en-AU" sz="1400" i="1">
                            <a:latin typeface="Cambria Math" charset="0"/>
                          </a:rPr>
                          <m:t>−</m:t>
                        </m:r>
                        <m:r>
                          <a:rPr lang="en-AU" sz="1400" i="1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)</m:t>
                        </m:r>
                        <m:r>
                          <a:rPr lang="en-AU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×2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8" y="3148730"/>
                <a:ext cx="6258174" cy="1459951"/>
              </a:xfrm>
              <a:prstGeom prst="rect">
                <a:avLst/>
              </a:prstGeom>
              <a:blipFill rotWithShape="0">
                <a:blip r:embed="rId7"/>
                <a:stretch>
                  <a:fillRect l="-292" t="-45188" b="-17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7330675" y="1170593"/>
            <a:ext cx="14067" cy="3731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34772" y="2625344"/>
            <a:ext cx="2099336" cy="20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23700" y="1162466"/>
            <a:ext cx="28605" cy="373185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757416" y="2105152"/>
            <a:ext cx="2067548" cy="914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6145" y="230279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81591" y="2296932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81591" y="1593548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07867" y="1575965"/>
            <a:ext cx="1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The value of the of the Quadrant Scan is between 0 and 1, maxima (peaks) of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𝑄𝑆</m:t>
                    </m:r>
                    <m:d>
                      <m:dPr>
                        <m:ctrlP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identify transitions in the system.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005" y="4628680"/>
                <a:ext cx="4999703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66" t="-9302" r="-732" b="-6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956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11.4 Synthetic example of type 1 (state transition): Noisy stochastic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" y="1340739"/>
            <a:ext cx="9144000" cy="330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Synthetic example of type 2 (dynamic transition): Noisy periodic 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0" y="1367938"/>
            <a:ext cx="8546122" cy="33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92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91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54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threshold</a:t>
            </a:r>
          </a:p>
        </p:txBody>
      </p:sp>
    </p:spTree>
    <p:extLst>
      <p:ext uri="{BB962C8B-B14F-4D97-AF65-F5344CB8AC3E}">
        <p14:creationId xmlns:p14="http://schemas.microsoft.com/office/powerpoint/2010/main" val="1311839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Testing different scenarios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88"/>
            <a:ext cx="9144000" cy="340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9114" y="993137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Smaller threshold</a:t>
            </a:r>
          </a:p>
        </p:txBody>
      </p:sp>
    </p:spTree>
    <p:extLst>
      <p:ext uri="{BB962C8B-B14F-4D97-AF65-F5344CB8AC3E}">
        <p14:creationId xmlns:p14="http://schemas.microsoft.com/office/powerpoint/2010/main" val="1240705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Weighted Quadrant Scan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2" r="6295"/>
          <a:stretch/>
        </p:blipFill>
        <p:spPr>
          <a:xfrm>
            <a:off x="92635" y="2113280"/>
            <a:ext cx="5704891" cy="2275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5" y="2113280"/>
            <a:ext cx="2490135" cy="2367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charset="0"/>
                      </a:rPr>
                      <m:t>𝑉</m:t>
                    </m:r>
                    <m:r>
                      <a:rPr lang="en-AU" sz="1400" b="0" i="1" smtClean="0">
                        <a:latin typeface="Cambria Math" charset="0"/>
                      </a:rPr>
                      <m:t>1</m:t>
                    </m:r>
                    <m:d>
                      <m:d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AU" sz="1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AU" sz="1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(1−</m:t>
                    </m:r>
                    <m:func>
                      <m:func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400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AU" sz="1400" b="0" i="1" smtClean="0">
                            <a:latin typeface="Cambria Math" charset="0"/>
                          </a:rPr>
                          <m:t>(</m:t>
                        </m:r>
                      </m:e>
                    </m:func>
                    <m:f>
                      <m:fPr>
                        <m:ctrlPr>
                          <a:rPr lang="mr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AU" sz="14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400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AU" sz="1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AU" sz="1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3" y="1531789"/>
                <a:ext cx="2091342" cy="330860"/>
              </a:xfrm>
              <a:prstGeom prst="rect">
                <a:avLst/>
              </a:prstGeom>
              <a:blipFill rotWithShape="0">
                <a:blip r:embed="rId5"/>
                <a:stretch>
                  <a:fillRect l="-3207" t="-1818" r="-4373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003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Real-world: Multivariate, noisy and nonstationary traffic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r="45393"/>
          <a:stretch/>
        </p:blipFill>
        <p:spPr>
          <a:xfrm>
            <a:off x="239878" y="1363696"/>
            <a:ext cx="4171307" cy="290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43595"/>
          <a:stretch/>
        </p:blipFill>
        <p:spPr>
          <a:xfrm>
            <a:off x="4593510" y="1363696"/>
            <a:ext cx="434596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87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AU" dirty="0"/>
              <a:t>Layer detection in multivariate geophysical data</a:t>
            </a:r>
          </a:p>
          <a:p>
            <a:r>
              <a:rPr lang="en-AU" dirty="0"/>
              <a:t>Refer to python notebook</a:t>
            </a:r>
          </a:p>
        </p:txBody>
      </p:sp>
    </p:spTree>
    <p:extLst>
      <p:ext uri="{BB962C8B-B14F-4D97-AF65-F5344CB8AC3E}">
        <p14:creationId xmlns:p14="http://schemas.microsoft.com/office/powerpoint/2010/main" val="1648209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95458" y="201985"/>
            <a:ext cx="6950075" cy="44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11.4 Your turn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6950075" cy="21664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7766424" cy="3044952"/>
          </a:xfrm>
        </p:spPr>
        <p:txBody>
          <a:bodyPr/>
          <a:lstStyle/>
          <a:p>
            <a:r>
              <a:rPr lang="en-US" dirty="0"/>
              <a:t>Zaitouny, A., Walker, D.M. and Small, M., 2019. Quadrant scan for multi-scale transition detection. </a:t>
            </a:r>
            <a:r>
              <a:rPr lang="en-US" i="1" dirty="0"/>
              <a:t>Chaos: An Interdisciplinary Journal of Nonlinear Science</a:t>
            </a:r>
            <a:r>
              <a:rPr lang="en-US" dirty="0"/>
              <a:t>, </a:t>
            </a:r>
            <a:r>
              <a:rPr lang="en-US" i="1" dirty="0"/>
              <a:t>29</a:t>
            </a:r>
            <a:r>
              <a:rPr lang="en-US" dirty="0"/>
              <a:t>(10), p.103117.</a:t>
            </a:r>
          </a:p>
          <a:p>
            <a:r>
              <a:rPr lang="en-US" dirty="0"/>
              <a:t>Zaitouny, A., Small, M., Hill, J., </a:t>
            </a:r>
            <a:r>
              <a:rPr lang="en-US" dirty="0" err="1"/>
              <a:t>Emelyanova</a:t>
            </a:r>
            <a:r>
              <a:rPr lang="en-US" dirty="0"/>
              <a:t>, I. and </a:t>
            </a:r>
            <a:r>
              <a:rPr lang="en-US" dirty="0" err="1"/>
              <a:t>Clennell</a:t>
            </a:r>
            <a:r>
              <a:rPr lang="en-US" dirty="0"/>
              <a:t>, M.B., 2020. Fast automatic detection of geological boundaries from multivariate log data using recurrence. </a:t>
            </a:r>
            <a:r>
              <a:rPr lang="en-US" i="1" dirty="0"/>
              <a:t>Computers &amp; Geosciences</a:t>
            </a:r>
            <a:r>
              <a:rPr lang="en-US" dirty="0"/>
              <a:t>, </a:t>
            </a:r>
            <a:r>
              <a:rPr lang="en-US" i="1" dirty="0"/>
              <a:t>135</a:t>
            </a:r>
            <a:r>
              <a:rPr lang="en-US" dirty="0"/>
              <a:t>, p.104362.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362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11.0 Overview</a:t>
            </a:r>
          </a:p>
        </p:txBody>
      </p:sp>
    </p:spTree>
    <p:extLst>
      <p:ext uri="{BB962C8B-B14F-4D97-AF65-F5344CB8AC3E}">
        <p14:creationId xmlns:p14="http://schemas.microsoft.com/office/powerpoint/2010/main" val="2043395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Dealing with special data types</a:t>
            </a:r>
          </a:p>
          <a:p>
            <a:r>
              <a:rPr lang="en-AU" dirty="0"/>
              <a:t>What is optimisation and why do we need it?</a:t>
            </a:r>
          </a:p>
          <a:p>
            <a:r>
              <a:rPr lang="en-AU" dirty="0"/>
              <a:t>General-purpose optimisation techniques</a:t>
            </a:r>
          </a:p>
          <a:p>
            <a:r>
              <a:rPr lang="en-AU" dirty="0"/>
              <a:t>Time series data: prediction or simulation?</a:t>
            </a:r>
          </a:p>
          <a:p>
            <a:r>
              <a:rPr lang="en-AU" dirty="0"/>
              <a:t>Networks (in python)</a:t>
            </a:r>
          </a:p>
          <a:p>
            <a:r>
              <a:rPr lang="en-US" dirty="0"/>
              <a:t>Case study: layer detection in geophysical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11.0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today about?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CFBFE83-E6BE-2340-B69E-F175C1CCD722}"/>
              </a:ext>
            </a:extLst>
          </p:cNvPr>
          <p:cNvSpPr txBox="1">
            <a:spLocks/>
          </p:cNvSpPr>
          <p:nvPr/>
        </p:nvSpPr>
        <p:spPr>
          <a:xfrm>
            <a:off x="463176" y="3642385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a “special” data type? What data do you have that is special?</a:t>
            </a:r>
          </a:p>
        </p:txBody>
      </p:sp>
    </p:spTree>
    <p:extLst>
      <p:ext uri="{BB962C8B-B14F-4D97-AF65-F5344CB8AC3E}">
        <p14:creationId xmlns:p14="http://schemas.microsoft.com/office/powerpoint/2010/main" val="116394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370254" cy="1194733"/>
          </a:xfrm>
        </p:spPr>
        <p:txBody>
          <a:bodyPr/>
          <a:lstStyle/>
          <a:p>
            <a:r>
              <a:rPr lang="en-US" dirty="0"/>
              <a:t>11.1 Evolutionary Computing</a:t>
            </a:r>
          </a:p>
        </p:txBody>
      </p:sp>
    </p:spTree>
    <p:extLst>
      <p:ext uri="{BB962C8B-B14F-4D97-AF65-F5344CB8AC3E}">
        <p14:creationId xmlns:p14="http://schemas.microsoft.com/office/powerpoint/2010/main" val="335207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AU" dirty="0"/>
                  <a:t>Computer algorithms ``inspired'' by natural processes:</a:t>
                </a:r>
              </a:p>
              <a:p>
                <a:r>
                  <a:rPr lang="en-AU" dirty="0"/>
                  <a:t>artificial intelligence, cellular automata, sensor networks, excitable media, genetic algorithms</a:t>
                </a:r>
              </a:p>
              <a:p>
                <a:pPr marL="0" indent="0">
                  <a:buNone/>
                </a:pPr>
                <a:r>
                  <a:rPr lang="en-AU" dirty="0"/>
                  <a:t>Optimisation when differentiation (i.e.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lang="en-AU" dirty="0"/>
                  <a:t> ) is hard to do(objective function is not smooth):</a:t>
                </a:r>
              </a:p>
              <a:p>
                <a:r>
                  <a:rPr lang="en-AU" dirty="0"/>
                  <a:t>genetic algorithms, ant colony optimisation, particle swarm optimisation, simulated annealing, </a:t>
                </a:r>
                <a:r>
                  <a:rPr lang="en-AU" dirty="0" err="1"/>
                  <a:t>tabu</a:t>
                </a:r>
                <a:r>
                  <a:rPr lang="en-AU" dirty="0"/>
                  <a:t> search, cultural adaption, 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11.1 Evolutionary Computing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Bio-inspired computing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Michael Small, CSIRO &amp; UWA</a:t>
            </a:r>
          </a:p>
        </p:txBody>
      </p:sp>
      <p:pic>
        <p:nvPicPr>
          <p:cNvPr id="7" name="Picture 6" descr="CORE-Skills-ICONS-7.png">
            <a:extLst>
              <a:ext uri="{FF2B5EF4-FFF2-40B4-BE49-F238E27FC236}">
                <a16:creationId xmlns:a16="http://schemas.microsoft.com/office/drawing/2014/main" id="{82B7E662-709F-1247-9A03-7B2EABB3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" y="0"/>
            <a:ext cx="851647" cy="851647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1DF1CCA-5AE4-D64C-AE1A-BD51217546AE}"/>
              </a:ext>
            </a:extLst>
          </p:cNvPr>
          <p:cNvSpPr txBox="1">
            <a:spLocks/>
          </p:cNvSpPr>
          <p:nvPr/>
        </p:nvSpPr>
        <p:spPr>
          <a:xfrm>
            <a:off x="463176" y="3728538"/>
            <a:ext cx="6950075" cy="21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Tx/>
              <a:buNone/>
              <a:defRPr sz="14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does optimization mean for your industry?</a:t>
            </a:r>
          </a:p>
        </p:txBody>
      </p:sp>
    </p:spTree>
    <p:extLst>
      <p:ext uri="{BB962C8B-B14F-4D97-AF65-F5344CB8AC3E}">
        <p14:creationId xmlns:p14="http://schemas.microsoft.com/office/powerpoint/2010/main" val="3430462784"/>
      </p:ext>
    </p:extLst>
  </p:cSld>
  <p:clrMapOvr>
    <a:masterClrMapping/>
  </p:clrMapOvr>
</p:sld>
</file>

<file path=ppt/theme/theme1.xml><?xml version="1.0" encoding="utf-8"?>
<a:theme xmlns:a="http://schemas.openxmlformats.org/drawingml/2006/main" name="A8014 CORE Skills Powerpoint-1">
  <a:themeElements>
    <a:clrScheme name="Custom 7">
      <a:dk1>
        <a:sysClr val="windowText" lastClr="000000"/>
      </a:dk1>
      <a:lt1>
        <a:sysClr val="window" lastClr="FFFFFF"/>
      </a:lt1>
      <a:dk2>
        <a:srgbClr val="0F1137"/>
      </a:dk2>
      <a:lt2>
        <a:srgbClr val="EEECE1"/>
      </a:lt2>
      <a:accent1>
        <a:srgbClr val="EC1C24"/>
      </a:accent1>
      <a:accent2>
        <a:srgbClr val="A40F6C"/>
      </a:accent2>
      <a:accent3>
        <a:srgbClr val="19B1A1"/>
      </a:accent3>
      <a:accent4>
        <a:srgbClr val="9AD8E5"/>
      </a:accent4>
      <a:accent5>
        <a:srgbClr val="656665"/>
      </a:accent5>
      <a:accent6>
        <a:srgbClr val="EBA7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A8014 CORE Skills Powerpoint-1.thmx</Template>
  <TotalTime>1669</TotalTime>
  <Words>2882</Words>
  <Application>Microsoft Macintosh PowerPoint</Application>
  <PresentationFormat>On-screen Show (16:9)</PresentationFormat>
  <Paragraphs>375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American Typewriter</vt:lpstr>
      <vt:lpstr>Arial</vt:lpstr>
      <vt:lpstr>Calibri</vt:lpstr>
      <vt:lpstr>Cambria Math</vt:lpstr>
      <vt:lpstr>Interstate-Regular</vt:lpstr>
      <vt:lpstr>A8014 CORE Skills Powerpoint-1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Michael Small</cp:lastModifiedBy>
  <cp:revision>54</cp:revision>
  <dcterms:created xsi:type="dcterms:W3CDTF">2020-01-22T07:55:46Z</dcterms:created>
  <dcterms:modified xsi:type="dcterms:W3CDTF">2020-12-07T13:22:58Z</dcterms:modified>
</cp:coreProperties>
</file>